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85" r:id="rId3"/>
    <p:sldId id="273" r:id="rId4"/>
    <p:sldId id="292" r:id="rId5"/>
    <p:sldId id="847" r:id="rId6"/>
    <p:sldId id="686" r:id="rId7"/>
    <p:sldId id="912" r:id="rId8"/>
    <p:sldId id="844" r:id="rId9"/>
    <p:sldId id="330" r:id="rId10"/>
    <p:sldId id="687" r:id="rId11"/>
    <p:sldId id="925" r:id="rId12"/>
    <p:sldId id="688" r:id="rId13"/>
    <p:sldId id="926" r:id="rId14"/>
    <p:sldId id="927" r:id="rId15"/>
    <p:sldId id="689" r:id="rId16"/>
    <p:sldId id="929" r:id="rId17"/>
    <p:sldId id="331" r:id="rId18"/>
    <p:sldId id="937"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6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2" d="100"/>
          <a:sy n="122" d="100"/>
        </p:scale>
        <p:origin x="1320" y="102"/>
      </p:cViewPr>
      <p:guideLst/>
    </p:cSldViewPr>
  </p:slideViewPr>
  <p:notesTextViewPr>
    <p:cViewPr>
      <p:scale>
        <a:sx n="1" d="1"/>
        <a:sy n="1" d="1"/>
      </p:scale>
      <p:origin x="0" y="0"/>
    </p:cViewPr>
  </p:notesTextViewPr>
  <p:sorterViewPr>
    <p:cViewPr>
      <p:scale>
        <a:sx n="100" d="100"/>
        <a:sy n="100" d="100"/>
      </p:scale>
      <p:origin x="0" y="-41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D5E2F-C523-41BD-B1F0-80035077D2FD}" type="datetimeFigureOut">
              <a:rPr lang="sv-SE" smtClean="0"/>
              <a:t>2019-11-13</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41302-3713-4902-AA1C-8F59671E3DDE}" type="slidenum">
              <a:rPr lang="sv-SE" smtClean="0"/>
              <a:t>‹#›</a:t>
            </a:fld>
            <a:endParaRPr lang="sv-SE"/>
          </a:p>
        </p:txBody>
      </p:sp>
    </p:spTree>
    <p:extLst>
      <p:ext uri="{BB962C8B-B14F-4D97-AF65-F5344CB8AC3E}">
        <p14:creationId xmlns:p14="http://schemas.microsoft.com/office/powerpoint/2010/main" val="243772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endParaRPr lang="sv-SE"/>
          </a:p>
        </p:txBody>
      </p:sp>
      <p:sp>
        <p:nvSpPr>
          <p:cNvPr id="5" name="Footer Placeholder 4"/>
          <p:cNvSpPr>
            <a:spLocks noGrp="1"/>
          </p:cNvSpPr>
          <p:nvPr>
            <p:ph type="ftr" sz="quarter" idx="11"/>
          </p:nvPr>
        </p:nvSpPr>
        <p:spPr/>
        <p:txBody>
          <a:bodyPr/>
          <a:lstStyle/>
          <a:p>
            <a:r>
              <a:rPr lang="sv-SE"/>
              <a:t>Ingrid Engdahl, OMEP VP for Europe</a:t>
            </a:r>
          </a:p>
        </p:txBody>
      </p:sp>
      <p:sp>
        <p:nvSpPr>
          <p:cNvPr id="6" name="Slide Number Placeholder 5"/>
          <p:cNvSpPr>
            <a:spLocks noGrp="1"/>
          </p:cNvSpPr>
          <p:nvPr>
            <p:ph type="sldNum" sz="quarter" idx="12"/>
          </p:nvPr>
        </p:nvSpPr>
        <p:spPr/>
        <p:txBody>
          <a:bodyPr/>
          <a:lstStyle/>
          <a:p>
            <a:fld id="{4EBFD96E-0445-40B8-A26E-978C5763B112}" type="slidenum">
              <a:rPr lang="sv-SE" smtClean="0"/>
              <a:t>‹#›</a:t>
            </a:fld>
            <a:endParaRPr lang="sv-SE"/>
          </a:p>
        </p:txBody>
      </p:sp>
    </p:spTree>
    <p:extLst>
      <p:ext uri="{BB962C8B-B14F-4D97-AF65-F5344CB8AC3E}">
        <p14:creationId xmlns:p14="http://schemas.microsoft.com/office/powerpoint/2010/main" val="3908439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endParaRPr lang="sv-SE"/>
          </a:p>
        </p:txBody>
      </p:sp>
      <p:sp>
        <p:nvSpPr>
          <p:cNvPr id="5" name="Footer Placeholder 4"/>
          <p:cNvSpPr>
            <a:spLocks noGrp="1"/>
          </p:cNvSpPr>
          <p:nvPr>
            <p:ph type="ftr" sz="quarter" idx="11"/>
          </p:nvPr>
        </p:nvSpPr>
        <p:spPr/>
        <p:txBody>
          <a:bodyPr/>
          <a:lstStyle/>
          <a:p>
            <a:r>
              <a:rPr lang="sv-SE"/>
              <a:t>Ingrid Engdahl, OMEP VP for Europe</a:t>
            </a:r>
          </a:p>
        </p:txBody>
      </p:sp>
      <p:sp>
        <p:nvSpPr>
          <p:cNvPr id="6" name="Slide Number Placeholder 5"/>
          <p:cNvSpPr>
            <a:spLocks noGrp="1"/>
          </p:cNvSpPr>
          <p:nvPr>
            <p:ph type="sldNum" sz="quarter" idx="12"/>
          </p:nvPr>
        </p:nvSpPr>
        <p:spPr/>
        <p:txBody>
          <a:bodyPr/>
          <a:lstStyle/>
          <a:p>
            <a:fld id="{4EBFD96E-0445-40B8-A26E-978C5763B112}" type="slidenum">
              <a:rPr lang="sv-SE" smtClean="0"/>
              <a:t>‹#›</a:t>
            </a:fld>
            <a:endParaRPr lang="sv-SE"/>
          </a:p>
        </p:txBody>
      </p:sp>
    </p:spTree>
    <p:extLst>
      <p:ext uri="{BB962C8B-B14F-4D97-AF65-F5344CB8AC3E}">
        <p14:creationId xmlns:p14="http://schemas.microsoft.com/office/powerpoint/2010/main" val="4077870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endParaRPr lang="sv-SE"/>
          </a:p>
        </p:txBody>
      </p:sp>
      <p:sp>
        <p:nvSpPr>
          <p:cNvPr id="5" name="Footer Placeholder 4"/>
          <p:cNvSpPr>
            <a:spLocks noGrp="1"/>
          </p:cNvSpPr>
          <p:nvPr>
            <p:ph type="ftr" sz="quarter" idx="11"/>
          </p:nvPr>
        </p:nvSpPr>
        <p:spPr/>
        <p:txBody>
          <a:bodyPr/>
          <a:lstStyle/>
          <a:p>
            <a:r>
              <a:rPr lang="sv-SE"/>
              <a:t>Ingrid Engdahl, OMEP VP for Europe</a:t>
            </a:r>
          </a:p>
        </p:txBody>
      </p:sp>
      <p:sp>
        <p:nvSpPr>
          <p:cNvPr id="6" name="Slide Number Placeholder 5"/>
          <p:cNvSpPr>
            <a:spLocks noGrp="1"/>
          </p:cNvSpPr>
          <p:nvPr>
            <p:ph type="sldNum" sz="quarter" idx="12"/>
          </p:nvPr>
        </p:nvSpPr>
        <p:spPr/>
        <p:txBody>
          <a:bodyPr/>
          <a:lstStyle/>
          <a:p>
            <a:fld id="{4EBFD96E-0445-40B8-A26E-978C5763B112}" type="slidenum">
              <a:rPr lang="sv-SE" smtClean="0"/>
              <a:t>‹#›</a:t>
            </a:fld>
            <a:endParaRPr lang="sv-SE"/>
          </a:p>
        </p:txBody>
      </p:sp>
    </p:spTree>
    <p:extLst>
      <p:ext uri="{BB962C8B-B14F-4D97-AF65-F5344CB8AC3E}">
        <p14:creationId xmlns:p14="http://schemas.microsoft.com/office/powerpoint/2010/main" val="319121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endParaRPr lang="sv-SE"/>
          </a:p>
        </p:txBody>
      </p:sp>
      <p:sp>
        <p:nvSpPr>
          <p:cNvPr id="5" name="Footer Placeholder 4"/>
          <p:cNvSpPr>
            <a:spLocks noGrp="1"/>
          </p:cNvSpPr>
          <p:nvPr>
            <p:ph type="ftr" sz="quarter" idx="11"/>
          </p:nvPr>
        </p:nvSpPr>
        <p:spPr/>
        <p:txBody>
          <a:bodyPr/>
          <a:lstStyle/>
          <a:p>
            <a:r>
              <a:rPr lang="sv-SE"/>
              <a:t>Ingrid Engdahl, OMEP VP for Europe</a:t>
            </a:r>
          </a:p>
        </p:txBody>
      </p:sp>
      <p:sp>
        <p:nvSpPr>
          <p:cNvPr id="6" name="Slide Number Placeholder 5"/>
          <p:cNvSpPr>
            <a:spLocks noGrp="1"/>
          </p:cNvSpPr>
          <p:nvPr>
            <p:ph type="sldNum" sz="quarter" idx="12"/>
          </p:nvPr>
        </p:nvSpPr>
        <p:spPr/>
        <p:txBody>
          <a:bodyPr/>
          <a:lstStyle/>
          <a:p>
            <a:fld id="{4EBFD96E-0445-40B8-A26E-978C5763B112}" type="slidenum">
              <a:rPr lang="sv-SE" smtClean="0"/>
              <a:t>‹#›</a:t>
            </a:fld>
            <a:endParaRPr lang="sv-SE"/>
          </a:p>
        </p:txBody>
      </p:sp>
    </p:spTree>
    <p:extLst>
      <p:ext uri="{BB962C8B-B14F-4D97-AF65-F5344CB8AC3E}">
        <p14:creationId xmlns:p14="http://schemas.microsoft.com/office/powerpoint/2010/main" val="43996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endParaRPr lang="sv-SE"/>
          </a:p>
        </p:txBody>
      </p:sp>
      <p:sp>
        <p:nvSpPr>
          <p:cNvPr id="5" name="Footer Placeholder 4"/>
          <p:cNvSpPr>
            <a:spLocks noGrp="1"/>
          </p:cNvSpPr>
          <p:nvPr>
            <p:ph type="ftr" sz="quarter" idx="11"/>
          </p:nvPr>
        </p:nvSpPr>
        <p:spPr/>
        <p:txBody>
          <a:bodyPr/>
          <a:lstStyle/>
          <a:p>
            <a:r>
              <a:rPr lang="sv-SE"/>
              <a:t>Ingrid Engdahl, OMEP VP for Europe</a:t>
            </a:r>
          </a:p>
        </p:txBody>
      </p:sp>
      <p:sp>
        <p:nvSpPr>
          <p:cNvPr id="6" name="Slide Number Placeholder 5"/>
          <p:cNvSpPr>
            <a:spLocks noGrp="1"/>
          </p:cNvSpPr>
          <p:nvPr>
            <p:ph type="sldNum" sz="quarter" idx="12"/>
          </p:nvPr>
        </p:nvSpPr>
        <p:spPr/>
        <p:txBody>
          <a:bodyPr/>
          <a:lstStyle/>
          <a:p>
            <a:fld id="{4EBFD96E-0445-40B8-A26E-978C5763B112}" type="slidenum">
              <a:rPr lang="sv-SE" smtClean="0"/>
              <a:t>‹#›</a:t>
            </a:fld>
            <a:endParaRPr lang="sv-SE"/>
          </a:p>
        </p:txBody>
      </p:sp>
    </p:spTree>
    <p:extLst>
      <p:ext uri="{BB962C8B-B14F-4D97-AF65-F5344CB8AC3E}">
        <p14:creationId xmlns:p14="http://schemas.microsoft.com/office/powerpoint/2010/main" val="2216850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endParaRPr lang="sv-SE"/>
          </a:p>
        </p:txBody>
      </p:sp>
      <p:sp>
        <p:nvSpPr>
          <p:cNvPr id="6" name="Footer Placeholder 5"/>
          <p:cNvSpPr>
            <a:spLocks noGrp="1"/>
          </p:cNvSpPr>
          <p:nvPr>
            <p:ph type="ftr" sz="quarter" idx="11"/>
          </p:nvPr>
        </p:nvSpPr>
        <p:spPr/>
        <p:txBody>
          <a:bodyPr/>
          <a:lstStyle/>
          <a:p>
            <a:r>
              <a:rPr lang="sv-SE"/>
              <a:t>Ingrid Engdahl, OMEP VP for Europe</a:t>
            </a:r>
          </a:p>
        </p:txBody>
      </p:sp>
      <p:sp>
        <p:nvSpPr>
          <p:cNvPr id="7" name="Slide Number Placeholder 6"/>
          <p:cNvSpPr>
            <a:spLocks noGrp="1"/>
          </p:cNvSpPr>
          <p:nvPr>
            <p:ph type="sldNum" sz="quarter" idx="12"/>
          </p:nvPr>
        </p:nvSpPr>
        <p:spPr/>
        <p:txBody>
          <a:bodyPr/>
          <a:lstStyle/>
          <a:p>
            <a:fld id="{4EBFD96E-0445-40B8-A26E-978C5763B112}" type="slidenum">
              <a:rPr lang="sv-SE" smtClean="0"/>
              <a:t>‹#›</a:t>
            </a:fld>
            <a:endParaRPr lang="sv-SE"/>
          </a:p>
        </p:txBody>
      </p:sp>
    </p:spTree>
    <p:extLst>
      <p:ext uri="{BB962C8B-B14F-4D97-AF65-F5344CB8AC3E}">
        <p14:creationId xmlns:p14="http://schemas.microsoft.com/office/powerpoint/2010/main" val="124858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29842" y="2505075"/>
            <a:ext cx="3868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4629150" y="2505075"/>
            <a:ext cx="3887391"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endParaRPr lang="sv-SE"/>
          </a:p>
        </p:txBody>
      </p:sp>
      <p:sp>
        <p:nvSpPr>
          <p:cNvPr id="8" name="Footer Placeholder 7"/>
          <p:cNvSpPr>
            <a:spLocks noGrp="1"/>
          </p:cNvSpPr>
          <p:nvPr>
            <p:ph type="ftr" sz="quarter" idx="11"/>
          </p:nvPr>
        </p:nvSpPr>
        <p:spPr/>
        <p:txBody>
          <a:bodyPr/>
          <a:lstStyle/>
          <a:p>
            <a:r>
              <a:rPr lang="sv-SE"/>
              <a:t>Ingrid Engdahl, OMEP VP for Europe</a:t>
            </a:r>
          </a:p>
        </p:txBody>
      </p:sp>
      <p:sp>
        <p:nvSpPr>
          <p:cNvPr id="9" name="Slide Number Placeholder 8"/>
          <p:cNvSpPr>
            <a:spLocks noGrp="1"/>
          </p:cNvSpPr>
          <p:nvPr>
            <p:ph type="sldNum" sz="quarter" idx="12"/>
          </p:nvPr>
        </p:nvSpPr>
        <p:spPr/>
        <p:txBody>
          <a:bodyPr/>
          <a:lstStyle/>
          <a:p>
            <a:fld id="{4EBFD96E-0445-40B8-A26E-978C5763B112}" type="slidenum">
              <a:rPr lang="sv-SE" smtClean="0"/>
              <a:t>‹#›</a:t>
            </a:fld>
            <a:endParaRPr lang="sv-SE"/>
          </a:p>
        </p:txBody>
      </p:sp>
    </p:spTree>
    <p:extLst>
      <p:ext uri="{BB962C8B-B14F-4D97-AF65-F5344CB8AC3E}">
        <p14:creationId xmlns:p14="http://schemas.microsoft.com/office/powerpoint/2010/main" val="2516197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endParaRPr lang="sv-SE"/>
          </a:p>
        </p:txBody>
      </p:sp>
      <p:sp>
        <p:nvSpPr>
          <p:cNvPr id="4" name="Footer Placeholder 3"/>
          <p:cNvSpPr>
            <a:spLocks noGrp="1"/>
          </p:cNvSpPr>
          <p:nvPr>
            <p:ph type="ftr" sz="quarter" idx="11"/>
          </p:nvPr>
        </p:nvSpPr>
        <p:spPr/>
        <p:txBody>
          <a:bodyPr/>
          <a:lstStyle/>
          <a:p>
            <a:r>
              <a:rPr lang="sv-SE"/>
              <a:t>Ingrid Engdahl, OMEP VP for Europe</a:t>
            </a:r>
          </a:p>
        </p:txBody>
      </p:sp>
      <p:sp>
        <p:nvSpPr>
          <p:cNvPr id="5" name="Slide Number Placeholder 4"/>
          <p:cNvSpPr>
            <a:spLocks noGrp="1"/>
          </p:cNvSpPr>
          <p:nvPr>
            <p:ph type="sldNum" sz="quarter" idx="12"/>
          </p:nvPr>
        </p:nvSpPr>
        <p:spPr/>
        <p:txBody>
          <a:bodyPr/>
          <a:lstStyle/>
          <a:p>
            <a:fld id="{4EBFD96E-0445-40B8-A26E-978C5763B112}" type="slidenum">
              <a:rPr lang="sv-SE" smtClean="0"/>
              <a:t>‹#›</a:t>
            </a:fld>
            <a:endParaRPr lang="sv-SE"/>
          </a:p>
        </p:txBody>
      </p:sp>
    </p:spTree>
    <p:extLst>
      <p:ext uri="{BB962C8B-B14F-4D97-AF65-F5344CB8AC3E}">
        <p14:creationId xmlns:p14="http://schemas.microsoft.com/office/powerpoint/2010/main" val="399204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v-SE"/>
          </a:p>
        </p:txBody>
      </p:sp>
      <p:sp>
        <p:nvSpPr>
          <p:cNvPr id="3" name="Footer Placeholder 2"/>
          <p:cNvSpPr>
            <a:spLocks noGrp="1"/>
          </p:cNvSpPr>
          <p:nvPr>
            <p:ph type="ftr" sz="quarter" idx="11"/>
          </p:nvPr>
        </p:nvSpPr>
        <p:spPr/>
        <p:txBody>
          <a:bodyPr/>
          <a:lstStyle/>
          <a:p>
            <a:r>
              <a:rPr lang="sv-SE"/>
              <a:t>Ingrid Engdahl, OMEP VP for Europe</a:t>
            </a:r>
          </a:p>
        </p:txBody>
      </p:sp>
      <p:sp>
        <p:nvSpPr>
          <p:cNvPr id="4" name="Slide Number Placeholder 3"/>
          <p:cNvSpPr>
            <a:spLocks noGrp="1"/>
          </p:cNvSpPr>
          <p:nvPr>
            <p:ph type="sldNum" sz="quarter" idx="12"/>
          </p:nvPr>
        </p:nvSpPr>
        <p:spPr/>
        <p:txBody>
          <a:bodyPr/>
          <a:lstStyle/>
          <a:p>
            <a:fld id="{4EBFD96E-0445-40B8-A26E-978C5763B112}" type="slidenum">
              <a:rPr lang="sv-SE" smtClean="0"/>
              <a:t>‹#›</a:t>
            </a:fld>
            <a:endParaRPr lang="sv-SE"/>
          </a:p>
        </p:txBody>
      </p:sp>
    </p:spTree>
    <p:extLst>
      <p:ext uri="{BB962C8B-B14F-4D97-AF65-F5344CB8AC3E}">
        <p14:creationId xmlns:p14="http://schemas.microsoft.com/office/powerpoint/2010/main" val="3737647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endParaRPr lang="sv-SE"/>
          </a:p>
        </p:txBody>
      </p:sp>
      <p:sp>
        <p:nvSpPr>
          <p:cNvPr id="6" name="Footer Placeholder 5"/>
          <p:cNvSpPr>
            <a:spLocks noGrp="1"/>
          </p:cNvSpPr>
          <p:nvPr>
            <p:ph type="ftr" sz="quarter" idx="11"/>
          </p:nvPr>
        </p:nvSpPr>
        <p:spPr/>
        <p:txBody>
          <a:bodyPr/>
          <a:lstStyle/>
          <a:p>
            <a:r>
              <a:rPr lang="sv-SE"/>
              <a:t>Ingrid Engdahl, OMEP VP for Europe</a:t>
            </a:r>
          </a:p>
        </p:txBody>
      </p:sp>
      <p:sp>
        <p:nvSpPr>
          <p:cNvPr id="7" name="Slide Number Placeholder 6"/>
          <p:cNvSpPr>
            <a:spLocks noGrp="1"/>
          </p:cNvSpPr>
          <p:nvPr>
            <p:ph type="sldNum" sz="quarter" idx="12"/>
          </p:nvPr>
        </p:nvSpPr>
        <p:spPr/>
        <p:txBody>
          <a:bodyPr/>
          <a:lstStyle/>
          <a:p>
            <a:fld id="{4EBFD96E-0445-40B8-A26E-978C5763B112}" type="slidenum">
              <a:rPr lang="sv-SE" smtClean="0"/>
              <a:t>‹#›</a:t>
            </a:fld>
            <a:endParaRPr lang="sv-SE"/>
          </a:p>
        </p:txBody>
      </p:sp>
    </p:spTree>
    <p:extLst>
      <p:ext uri="{BB962C8B-B14F-4D97-AF65-F5344CB8AC3E}">
        <p14:creationId xmlns:p14="http://schemas.microsoft.com/office/powerpoint/2010/main" val="460858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endParaRPr lang="sv-SE"/>
          </a:p>
        </p:txBody>
      </p:sp>
      <p:sp>
        <p:nvSpPr>
          <p:cNvPr id="6" name="Footer Placeholder 5"/>
          <p:cNvSpPr>
            <a:spLocks noGrp="1"/>
          </p:cNvSpPr>
          <p:nvPr>
            <p:ph type="ftr" sz="quarter" idx="11"/>
          </p:nvPr>
        </p:nvSpPr>
        <p:spPr/>
        <p:txBody>
          <a:bodyPr/>
          <a:lstStyle/>
          <a:p>
            <a:r>
              <a:rPr lang="sv-SE"/>
              <a:t>Ingrid Engdahl, OMEP VP for Europe</a:t>
            </a:r>
          </a:p>
        </p:txBody>
      </p:sp>
      <p:sp>
        <p:nvSpPr>
          <p:cNvPr id="7" name="Slide Number Placeholder 6"/>
          <p:cNvSpPr>
            <a:spLocks noGrp="1"/>
          </p:cNvSpPr>
          <p:nvPr>
            <p:ph type="sldNum" sz="quarter" idx="12"/>
          </p:nvPr>
        </p:nvSpPr>
        <p:spPr/>
        <p:txBody>
          <a:bodyPr/>
          <a:lstStyle/>
          <a:p>
            <a:fld id="{4EBFD96E-0445-40B8-A26E-978C5763B112}" type="slidenum">
              <a:rPr lang="sv-SE" smtClean="0"/>
              <a:t>‹#›</a:t>
            </a:fld>
            <a:endParaRPr lang="sv-SE"/>
          </a:p>
        </p:txBody>
      </p:sp>
    </p:spTree>
    <p:extLst>
      <p:ext uri="{BB962C8B-B14F-4D97-AF65-F5344CB8AC3E}">
        <p14:creationId xmlns:p14="http://schemas.microsoft.com/office/powerpoint/2010/main" val="558959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Ingrid Engdahl, OMEP VP for Europe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FD96E-0445-40B8-A26E-978C5763B112}" type="slidenum">
              <a:rPr lang="sv-SE" smtClean="0"/>
              <a:t>‹#›</a:t>
            </a:fld>
            <a:endParaRPr lang="sv-SE"/>
          </a:p>
        </p:txBody>
      </p:sp>
    </p:spTree>
    <p:extLst>
      <p:ext uri="{BB962C8B-B14F-4D97-AF65-F5344CB8AC3E}">
        <p14:creationId xmlns:p14="http://schemas.microsoft.com/office/powerpoint/2010/main" val="4108314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FA93AFF-4BAB-467C-9ECF-6CB119A8A465}"/>
              </a:ext>
            </a:extLst>
          </p:cNvPr>
          <p:cNvSpPr>
            <a:spLocks noGrp="1"/>
          </p:cNvSpPr>
          <p:nvPr>
            <p:ph type="ctrTitle"/>
          </p:nvPr>
        </p:nvSpPr>
        <p:spPr/>
        <p:txBody>
          <a:bodyPr/>
          <a:lstStyle/>
          <a:p>
            <a:endParaRPr lang="sv-SE" dirty="0"/>
          </a:p>
        </p:txBody>
      </p:sp>
      <p:sp>
        <p:nvSpPr>
          <p:cNvPr id="5" name="Underrubrik 4">
            <a:extLst>
              <a:ext uri="{FF2B5EF4-FFF2-40B4-BE49-F238E27FC236}">
                <a16:creationId xmlns:a16="http://schemas.microsoft.com/office/drawing/2014/main" id="{AE1D1491-4458-43BD-9633-7F74549CF266}"/>
              </a:ext>
            </a:extLst>
          </p:cNvPr>
          <p:cNvSpPr>
            <a:spLocks noGrp="1"/>
          </p:cNvSpPr>
          <p:nvPr>
            <p:ph type="subTitle" idx="1"/>
          </p:nvPr>
        </p:nvSpPr>
        <p:spPr>
          <a:xfrm>
            <a:off x="1143000" y="3943350"/>
            <a:ext cx="6858000" cy="857250"/>
          </a:xfrm>
        </p:spPr>
        <p:txBody>
          <a:bodyPr/>
          <a:lstStyle/>
          <a:p>
            <a:endParaRPr lang="sv-SE" dirty="0"/>
          </a:p>
        </p:txBody>
      </p:sp>
      <p:pic>
        <p:nvPicPr>
          <p:cNvPr id="6" name="Platshållare för innehåll 3">
            <a:extLst>
              <a:ext uri="{FF2B5EF4-FFF2-40B4-BE49-F238E27FC236}">
                <a16:creationId xmlns:a16="http://schemas.microsoft.com/office/drawing/2014/main" id="{1BF77AD5-2568-42DC-850E-947AD99ED731}"/>
              </a:ext>
            </a:extLst>
          </p:cNvPr>
          <p:cNvPicPr>
            <a:picLocks noChangeAspect="1"/>
          </p:cNvPicPr>
          <p:nvPr/>
        </p:nvPicPr>
        <p:blipFill rotWithShape="1">
          <a:blip r:embed="rId2"/>
          <a:srcRect t="48408"/>
          <a:stretch/>
        </p:blipFill>
        <p:spPr>
          <a:xfrm>
            <a:off x="0" y="0"/>
            <a:ext cx="9144000" cy="6858000"/>
          </a:xfrm>
          <a:prstGeom prst="rect">
            <a:avLst/>
          </a:prstGeom>
        </p:spPr>
      </p:pic>
      <p:sp>
        <p:nvSpPr>
          <p:cNvPr id="7" name="textruta 6">
            <a:extLst>
              <a:ext uri="{FF2B5EF4-FFF2-40B4-BE49-F238E27FC236}">
                <a16:creationId xmlns:a16="http://schemas.microsoft.com/office/drawing/2014/main" id="{043AED1D-070F-496C-8C96-D8B0885B77C7}"/>
              </a:ext>
            </a:extLst>
          </p:cNvPr>
          <p:cNvSpPr txBox="1"/>
          <p:nvPr/>
        </p:nvSpPr>
        <p:spPr>
          <a:xfrm>
            <a:off x="628651" y="1741727"/>
            <a:ext cx="7372350" cy="3785652"/>
          </a:xfrm>
          <a:prstGeom prst="rect">
            <a:avLst/>
          </a:prstGeom>
          <a:noFill/>
        </p:spPr>
        <p:txBody>
          <a:bodyPr wrap="square" rtlCol="0">
            <a:spAutoFit/>
          </a:bodyPr>
          <a:lstStyle/>
          <a:p>
            <a:r>
              <a:rPr lang="sv-SE" sz="3200" b="1" dirty="0">
                <a:solidFill>
                  <a:schemeClr val="accent4"/>
                </a:solidFill>
              </a:rPr>
              <a:t>30 </a:t>
            </a:r>
            <a:r>
              <a:rPr lang="sv-SE" sz="3200" b="1" dirty="0" err="1">
                <a:solidFill>
                  <a:schemeClr val="accent4"/>
                </a:solidFill>
              </a:rPr>
              <a:t>years</a:t>
            </a:r>
            <a:r>
              <a:rPr lang="sv-SE" sz="3200" b="1" dirty="0">
                <a:solidFill>
                  <a:schemeClr val="accent4"/>
                </a:solidFill>
              </a:rPr>
              <a:t> </a:t>
            </a:r>
            <a:r>
              <a:rPr lang="sv-SE" sz="3200" b="1" dirty="0" err="1">
                <a:solidFill>
                  <a:schemeClr val="accent4"/>
                </a:solidFill>
              </a:rPr>
              <a:t>with</a:t>
            </a:r>
            <a:r>
              <a:rPr lang="sv-SE" sz="3200" b="1" dirty="0">
                <a:solidFill>
                  <a:schemeClr val="accent4"/>
                </a:solidFill>
              </a:rPr>
              <a:t> the UN Convention </a:t>
            </a:r>
            <a:br>
              <a:rPr lang="sv-SE" sz="3200" b="1" dirty="0">
                <a:solidFill>
                  <a:schemeClr val="accent4"/>
                </a:solidFill>
              </a:rPr>
            </a:br>
            <a:r>
              <a:rPr lang="sv-SE" sz="3200" b="1" dirty="0">
                <a:solidFill>
                  <a:schemeClr val="accent4"/>
                </a:solidFill>
              </a:rPr>
              <a:t>on the </a:t>
            </a:r>
            <a:r>
              <a:rPr lang="sv-SE" sz="3200" b="1" dirty="0" err="1">
                <a:solidFill>
                  <a:schemeClr val="accent4"/>
                </a:solidFill>
              </a:rPr>
              <a:t>rights</a:t>
            </a:r>
            <a:r>
              <a:rPr lang="sv-SE" sz="3200" b="1" dirty="0">
                <a:solidFill>
                  <a:schemeClr val="accent4"/>
                </a:solidFill>
              </a:rPr>
              <a:t> </a:t>
            </a:r>
            <a:r>
              <a:rPr lang="sv-SE" sz="3200" b="1" dirty="0" err="1">
                <a:solidFill>
                  <a:schemeClr val="accent4"/>
                </a:solidFill>
              </a:rPr>
              <a:t>of</a:t>
            </a:r>
            <a:r>
              <a:rPr lang="sv-SE" sz="3200" b="1" dirty="0">
                <a:solidFill>
                  <a:schemeClr val="accent4"/>
                </a:solidFill>
              </a:rPr>
              <a:t> the Child</a:t>
            </a:r>
            <a:endParaRPr lang="sv-SE" sz="3200" dirty="0">
              <a:solidFill>
                <a:schemeClr val="accent4"/>
              </a:solidFill>
            </a:endParaRPr>
          </a:p>
          <a:p>
            <a:endParaRPr lang="en-GB" sz="2400" b="1" dirty="0">
              <a:solidFill>
                <a:schemeClr val="accent4"/>
              </a:solidFill>
            </a:endParaRPr>
          </a:p>
          <a:p>
            <a:pPr algn="r"/>
            <a:r>
              <a:rPr lang="en-GB" sz="2800" dirty="0">
                <a:solidFill>
                  <a:schemeClr val="bg1"/>
                </a:solidFill>
              </a:rPr>
              <a:t>International OMEP Conference </a:t>
            </a:r>
          </a:p>
          <a:p>
            <a:pPr algn="r"/>
            <a:r>
              <a:rPr lang="en-GB" sz="2800" dirty="0">
                <a:solidFill>
                  <a:schemeClr val="bg1"/>
                </a:solidFill>
              </a:rPr>
              <a:t>Migrant children in Czech preschools</a:t>
            </a:r>
          </a:p>
          <a:p>
            <a:pPr algn="r"/>
            <a:r>
              <a:rPr lang="en-GB" sz="2400" dirty="0">
                <a:solidFill>
                  <a:schemeClr val="bg1"/>
                </a:solidFill>
              </a:rPr>
              <a:t> </a:t>
            </a:r>
          </a:p>
          <a:p>
            <a:pPr algn="r"/>
            <a:r>
              <a:rPr lang="en-GB" dirty="0">
                <a:solidFill>
                  <a:schemeClr val="bg1"/>
                </a:solidFill>
              </a:rPr>
              <a:t>Brno, 12 November 2019</a:t>
            </a:r>
          </a:p>
          <a:p>
            <a:pPr algn="r"/>
            <a:r>
              <a:rPr lang="en-GB" dirty="0">
                <a:solidFill>
                  <a:schemeClr val="bg1"/>
                </a:solidFill>
              </a:rPr>
              <a:t>Ingrid Engdahl, Ass. Professor, Stockholm</a:t>
            </a:r>
          </a:p>
          <a:p>
            <a:pPr algn="r"/>
            <a:r>
              <a:rPr lang="en-GB" dirty="0">
                <a:solidFill>
                  <a:schemeClr val="bg1"/>
                </a:solidFill>
              </a:rPr>
              <a:t>VP for OMEP in Europe</a:t>
            </a:r>
          </a:p>
          <a:p>
            <a:pPr algn="r"/>
            <a:r>
              <a:rPr lang="en-GB" dirty="0">
                <a:solidFill>
                  <a:schemeClr val="bg1"/>
                </a:solidFill>
              </a:rPr>
              <a:t>ingridengdahl@gmail.com</a:t>
            </a:r>
          </a:p>
        </p:txBody>
      </p:sp>
      <p:sp>
        <p:nvSpPr>
          <p:cNvPr id="9" name="Platshållare för sidfot 8">
            <a:extLst>
              <a:ext uri="{FF2B5EF4-FFF2-40B4-BE49-F238E27FC236}">
                <a16:creationId xmlns:a16="http://schemas.microsoft.com/office/drawing/2014/main" id="{84333D4C-E3DC-497F-9097-6FE67442BBEA}"/>
              </a:ext>
            </a:extLst>
          </p:cNvPr>
          <p:cNvSpPr>
            <a:spLocks noGrp="1"/>
          </p:cNvSpPr>
          <p:nvPr>
            <p:ph type="ftr" sz="quarter" idx="11"/>
          </p:nvPr>
        </p:nvSpPr>
        <p:spPr/>
        <p:txBody>
          <a:bodyPr/>
          <a:lstStyle/>
          <a:p>
            <a:r>
              <a:rPr lang="sv-SE"/>
              <a:t>Ingrid Engdahl, OMEP VP for Europe</a:t>
            </a:r>
          </a:p>
        </p:txBody>
      </p:sp>
      <p:sp>
        <p:nvSpPr>
          <p:cNvPr id="10" name="Platshållare för datum 9">
            <a:extLst>
              <a:ext uri="{FF2B5EF4-FFF2-40B4-BE49-F238E27FC236}">
                <a16:creationId xmlns:a16="http://schemas.microsoft.com/office/drawing/2014/main" id="{1F33CD03-6554-4E26-9D39-52527533FDC9}"/>
              </a:ext>
            </a:extLst>
          </p:cNvPr>
          <p:cNvSpPr>
            <a:spLocks noGrp="1"/>
          </p:cNvSpPr>
          <p:nvPr>
            <p:ph type="dt" sz="half" idx="10"/>
          </p:nvPr>
        </p:nvSpPr>
        <p:spPr/>
        <p:txBody>
          <a:bodyPr/>
          <a:lstStyle/>
          <a:p>
            <a:endParaRPr lang="sv-SE"/>
          </a:p>
        </p:txBody>
      </p:sp>
    </p:spTree>
    <p:extLst>
      <p:ext uri="{BB962C8B-B14F-4D97-AF65-F5344CB8AC3E}">
        <p14:creationId xmlns:p14="http://schemas.microsoft.com/office/powerpoint/2010/main" val="3712640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ubrik 1">
            <a:extLst>
              <a:ext uri="{FF2B5EF4-FFF2-40B4-BE49-F238E27FC236}">
                <a16:creationId xmlns:a16="http://schemas.microsoft.com/office/drawing/2014/main" id="{03C4348C-DCC9-4FBE-959E-3CF0E95E3A5E}"/>
              </a:ext>
            </a:extLst>
          </p:cNvPr>
          <p:cNvSpPr>
            <a:spLocks noGrp="1" noChangeArrowheads="1"/>
          </p:cNvSpPr>
          <p:nvPr>
            <p:ph type="title"/>
          </p:nvPr>
        </p:nvSpPr>
        <p:spPr/>
        <p:txBody>
          <a:bodyPr/>
          <a:lstStyle/>
          <a:p>
            <a:r>
              <a:rPr lang="cs-CZ" b="1" dirty="0"/>
              <a:t>Odstranění diskriminace (článek 2</a:t>
            </a:r>
            <a:r>
              <a:rPr lang="sv-SE" b="1" dirty="0"/>
              <a:t>)</a:t>
            </a:r>
            <a:endParaRPr lang="sv-SE" altLang="sv-SE" b="1" dirty="0">
              <a:solidFill>
                <a:srgbClr val="FF0000"/>
              </a:solidFill>
            </a:endParaRPr>
          </a:p>
        </p:txBody>
      </p:sp>
      <p:sp>
        <p:nvSpPr>
          <p:cNvPr id="19459" name="Platshållare för innehåll 2">
            <a:extLst>
              <a:ext uri="{FF2B5EF4-FFF2-40B4-BE49-F238E27FC236}">
                <a16:creationId xmlns:a16="http://schemas.microsoft.com/office/drawing/2014/main" id="{FF6D8F28-2BA0-468F-A21B-33070FAF1E6D}"/>
              </a:ext>
            </a:extLst>
          </p:cNvPr>
          <p:cNvSpPr>
            <a:spLocks noGrp="1" noChangeArrowheads="1"/>
          </p:cNvSpPr>
          <p:nvPr>
            <p:ph idx="1"/>
          </p:nvPr>
        </p:nvSpPr>
        <p:spPr/>
        <p:txBody>
          <a:bodyPr>
            <a:normAutofit/>
          </a:bodyPr>
          <a:lstStyle/>
          <a:p>
            <a:pPr marL="0" indent="0">
              <a:buFont typeface="Wingdings" panose="05000000000000000000" pitchFamily="2" charset="2"/>
              <a:buNone/>
            </a:pPr>
            <a:r>
              <a:rPr lang="en-US" altLang="sv-SE" dirty="0" err="1">
                <a:solidFill>
                  <a:srgbClr val="FF0000"/>
                </a:solidFill>
              </a:rPr>
              <a:t>Úmluva</a:t>
            </a:r>
            <a:r>
              <a:rPr lang="en-US" altLang="sv-SE" dirty="0">
                <a:solidFill>
                  <a:srgbClr val="FF0000"/>
                </a:solidFill>
              </a:rPr>
              <a:t> o </a:t>
            </a:r>
            <a:r>
              <a:rPr lang="en-US" altLang="sv-SE" dirty="0" err="1">
                <a:solidFill>
                  <a:srgbClr val="FF0000"/>
                </a:solidFill>
              </a:rPr>
              <a:t>právech</a:t>
            </a:r>
            <a:r>
              <a:rPr lang="en-US" altLang="sv-SE" dirty="0">
                <a:solidFill>
                  <a:srgbClr val="FF0000"/>
                </a:solidFill>
              </a:rPr>
              <a:t> </a:t>
            </a:r>
            <a:r>
              <a:rPr lang="en-US" altLang="sv-SE" dirty="0" err="1">
                <a:solidFill>
                  <a:srgbClr val="FF0000"/>
                </a:solidFill>
              </a:rPr>
              <a:t>dítěte</a:t>
            </a:r>
            <a:r>
              <a:rPr lang="en-US" altLang="sv-SE" dirty="0">
                <a:solidFill>
                  <a:srgbClr val="FF0000"/>
                </a:solidFill>
              </a:rPr>
              <a:t> </a:t>
            </a:r>
            <a:r>
              <a:rPr lang="en-US" altLang="sv-SE" dirty="0" err="1">
                <a:solidFill>
                  <a:srgbClr val="FF0000"/>
                </a:solidFill>
              </a:rPr>
              <a:t>přiznává</a:t>
            </a:r>
            <a:r>
              <a:rPr lang="en-US" altLang="sv-SE" dirty="0">
                <a:solidFill>
                  <a:srgbClr val="FF0000"/>
                </a:solidFill>
              </a:rPr>
              <a:t> </a:t>
            </a:r>
            <a:r>
              <a:rPr lang="en-US" altLang="sv-SE" dirty="0" err="1">
                <a:solidFill>
                  <a:srgbClr val="FF0000"/>
                </a:solidFill>
              </a:rPr>
              <a:t>všem</a:t>
            </a:r>
            <a:r>
              <a:rPr lang="en-US" altLang="sv-SE" dirty="0">
                <a:solidFill>
                  <a:srgbClr val="FF0000"/>
                </a:solidFill>
              </a:rPr>
              <a:t> </a:t>
            </a:r>
            <a:r>
              <a:rPr lang="en-US" altLang="sv-SE" dirty="0" err="1">
                <a:solidFill>
                  <a:srgbClr val="FF0000"/>
                </a:solidFill>
              </a:rPr>
              <a:t>dětem</a:t>
            </a:r>
            <a:r>
              <a:rPr lang="en-US" altLang="sv-SE" dirty="0">
                <a:solidFill>
                  <a:srgbClr val="FF0000"/>
                </a:solidFill>
              </a:rPr>
              <a:t> bez </a:t>
            </a:r>
            <a:r>
              <a:rPr lang="en-US" altLang="sv-SE" dirty="0" err="1">
                <a:solidFill>
                  <a:srgbClr val="FF0000"/>
                </a:solidFill>
              </a:rPr>
              <a:t>ohledu</a:t>
            </a:r>
            <a:r>
              <a:rPr lang="en-US" altLang="sv-SE" dirty="0">
                <a:solidFill>
                  <a:srgbClr val="FF0000"/>
                </a:solidFill>
              </a:rPr>
              <a:t> </a:t>
            </a:r>
            <a:r>
              <a:rPr lang="en-US" altLang="sv-SE" dirty="0" err="1">
                <a:solidFill>
                  <a:srgbClr val="FF0000"/>
                </a:solidFill>
              </a:rPr>
              <a:t>na</a:t>
            </a:r>
            <a:r>
              <a:rPr lang="en-US" altLang="sv-SE" dirty="0">
                <a:solidFill>
                  <a:srgbClr val="FF0000"/>
                </a:solidFill>
              </a:rPr>
              <a:t> </a:t>
            </a:r>
            <a:r>
              <a:rPr lang="en-US" altLang="sv-SE" dirty="0" err="1">
                <a:solidFill>
                  <a:srgbClr val="FF0000"/>
                </a:solidFill>
              </a:rPr>
              <a:t>jejich</a:t>
            </a:r>
            <a:r>
              <a:rPr lang="en-US" altLang="sv-SE" dirty="0">
                <a:solidFill>
                  <a:srgbClr val="FF0000"/>
                </a:solidFill>
              </a:rPr>
              <a:t> </a:t>
            </a:r>
            <a:r>
              <a:rPr lang="en-US" altLang="sv-SE" dirty="0" err="1">
                <a:solidFill>
                  <a:srgbClr val="FF0000"/>
                </a:solidFill>
              </a:rPr>
              <a:t>původ</a:t>
            </a:r>
            <a:r>
              <a:rPr lang="en-US" altLang="sv-SE" dirty="0">
                <a:solidFill>
                  <a:srgbClr val="FF0000"/>
                </a:solidFill>
              </a:rPr>
              <a:t>, </a:t>
            </a:r>
            <a:r>
              <a:rPr lang="en-US" altLang="sv-SE" dirty="0" err="1">
                <a:solidFill>
                  <a:srgbClr val="FF0000"/>
                </a:solidFill>
              </a:rPr>
              <a:t>víru</a:t>
            </a:r>
            <a:r>
              <a:rPr lang="en-US" altLang="sv-SE" dirty="0">
                <a:solidFill>
                  <a:srgbClr val="FF0000"/>
                </a:solidFill>
              </a:rPr>
              <a:t> </a:t>
            </a:r>
            <a:r>
              <a:rPr lang="en-US" altLang="sv-SE" dirty="0" err="1">
                <a:solidFill>
                  <a:srgbClr val="FF0000"/>
                </a:solidFill>
              </a:rPr>
              <a:t>či</a:t>
            </a:r>
            <a:r>
              <a:rPr lang="en-US" altLang="sv-SE" dirty="0">
                <a:solidFill>
                  <a:srgbClr val="FF0000"/>
                </a:solidFill>
              </a:rPr>
              <a:t> </a:t>
            </a:r>
            <a:r>
              <a:rPr lang="en-US" altLang="sv-SE" dirty="0" err="1">
                <a:solidFill>
                  <a:srgbClr val="FF0000"/>
                </a:solidFill>
              </a:rPr>
              <a:t>schopnosti</a:t>
            </a:r>
            <a:r>
              <a:rPr lang="en-US" altLang="sv-SE" dirty="0">
                <a:solidFill>
                  <a:srgbClr val="FF0000"/>
                </a:solidFill>
              </a:rPr>
              <a:t> </a:t>
            </a:r>
            <a:r>
              <a:rPr lang="en-US" altLang="sv-SE" dirty="0" err="1">
                <a:solidFill>
                  <a:srgbClr val="FF0000"/>
                </a:solidFill>
              </a:rPr>
              <a:t>veškerá</a:t>
            </a:r>
            <a:r>
              <a:rPr lang="en-US" altLang="sv-SE" dirty="0">
                <a:solidFill>
                  <a:srgbClr val="FF0000"/>
                </a:solidFill>
              </a:rPr>
              <a:t> </a:t>
            </a:r>
            <a:r>
              <a:rPr lang="en-US" altLang="sv-SE" dirty="0" err="1">
                <a:solidFill>
                  <a:srgbClr val="FF0000"/>
                </a:solidFill>
              </a:rPr>
              <a:t>dětská</a:t>
            </a:r>
            <a:r>
              <a:rPr lang="en-US" altLang="sv-SE" dirty="0">
                <a:solidFill>
                  <a:srgbClr val="FF0000"/>
                </a:solidFill>
              </a:rPr>
              <a:t> </a:t>
            </a:r>
            <a:r>
              <a:rPr lang="en-US" altLang="sv-SE" dirty="0" err="1">
                <a:solidFill>
                  <a:srgbClr val="FF0000"/>
                </a:solidFill>
              </a:rPr>
              <a:t>práva</a:t>
            </a:r>
            <a:r>
              <a:rPr lang="en-US" altLang="sv-SE" dirty="0">
                <a:solidFill>
                  <a:srgbClr val="FF0000"/>
                </a:solidFill>
              </a:rPr>
              <a:t>. </a:t>
            </a:r>
            <a:r>
              <a:rPr lang="en-US" altLang="sv-SE" dirty="0" err="1">
                <a:solidFill>
                  <a:srgbClr val="FF0000"/>
                </a:solidFill>
              </a:rPr>
              <a:t>Nezáleží</a:t>
            </a:r>
            <a:r>
              <a:rPr lang="en-US" altLang="sv-SE" dirty="0">
                <a:solidFill>
                  <a:srgbClr val="FF0000"/>
                </a:solidFill>
              </a:rPr>
              <a:t> </a:t>
            </a:r>
            <a:r>
              <a:rPr lang="en-US" altLang="sv-SE" dirty="0" err="1">
                <a:solidFill>
                  <a:srgbClr val="FF0000"/>
                </a:solidFill>
              </a:rPr>
              <a:t>na</a:t>
            </a:r>
            <a:r>
              <a:rPr lang="en-US" altLang="sv-SE" dirty="0">
                <a:solidFill>
                  <a:srgbClr val="FF0000"/>
                </a:solidFill>
              </a:rPr>
              <a:t> tom, </a:t>
            </a:r>
            <a:r>
              <a:rPr lang="en-US" altLang="sv-SE" dirty="0" err="1">
                <a:solidFill>
                  <a:srgbClr val="FF0000"/>
                </a:solidFill>
              </a:rPr>
              <a:t>kde</a:t>
            </a:r>
            <a:r>
              <a:rPr lang="en-US" altLang="sv-SE" dirty="0">
                <a:solidFill>
                  <a:srgbClr val="FF0000"/>
                </a:solidFill>
              </a:rPr>
              <a:t> </a:t>
            </a:r>
            <a:r>
              <a:rPr lang="en-US" altLang="sv-SE" dirty="0" err="1">
                <a:solidFill>
                  <a:srgbClr val="FF0000"/>
                </a:solidFill>
              </a:rPr>
              <a:t>dítě</a:t>
            </a:r>
            <a:r>
              <a:rPr lang="en-US" altLang="sv-SE" dirty="0">
                <a:solidFill>
                  <a:srgbClr val="FF0000"/>
                </a:solidFill>
              </a:rPr>
              <a:t> </a:t>
            </a:r>
            <a:r>
              <a:rPr lang="en-US" altLang="sv-SE" dirty="0" err="1">
                <a:solidFill>
                  <a:srgbClr val="FF0000"/>
                </a:solidFill>
              </a:rPr>
              <a:t>žije</a:t>
            </a:r>
            <a:r>
              <a:rPr lang="en-US" altLang="sv-SE" dirty="0">
                <a:solidFill>
                  <a:srgbClr val="FF0000"/>
                </a:solidFill>
              </a:rPr>
              <a:t>, </a:t>
            </a:r>
            <a:r>
              <a:rPr lang="en-US" altLang="sv-SE" dirty="0" err="1">
                <a:solidFill>
                  <a:srgbClr val="FF0000"/>
                </a:solidFill>
              </a:rPr>
              <a:t>jakým</a:t>
            </a:r>
            <a:r>
              <a:rPr lang="en-US" altLang="sv-SE" dirty="0">
                <a:solidFill>
                  <a:srgbClr val="FF0000"/>
                </a:solidFill>
              </a:rPr>
              <a:t> </a:t>
            </a:r>
            <a:r>
              <a:rPr lang="en-US" altLang="sv-SE" dirty="0" err="1">
                <a:solidFill>
                  <a:srgbClr val="FF0000"/>
                </a:solidFill>
              </a:rPr>
              <a:t>jazykem</a:t>
            </a:r>
            <a:r>
              <a:rPr lang="en-US" altLang="sv-SE" dirty="0">
                <a:solidFill>
                  <a:srgbClr val="FF0000"/>
                </a:solidFill>
              </a:rPr>
              <a:t> </a:t>
            </a:r>
            <a:r>
              <a:rPr lang="en-US" altLang="sv-SE" dirty="0" err="1">
                <a:solidFill>
                  <a:srgbClr val="FF0000"/>
                </a:solidFill>
              </a:rPr>
              <a:t>hovoří</a:t>
            </a:r>
            <a:r>
              <a:rPr lang="en-US" altLang="sv-SE" dirty="0">
                <a:solidFill>
                  <a:srgbClr val="FF0000"/>
                </a:solidFill>
              </a:rPr>
              <a:t>, co </a:t>
            </a:r>
            <a:r>
              <a:rPr lang="en-US" altLang="sv-SE" dirty="0" err="1">
                <a:solidFill>
                  <a:srgbClr val="FF0000"/>
                </a:solidFill>
              </a:rPr>
              <a:t>dělají</a:t>
            </a:r>
            <a:r>
              <a:rPr lang="en-US" altLang="sv-SE" dirty="0">
                <a:solidFill>
                  <a:srgbClr val="FF0000"/>
                </a:solidFill>
              </a:rPr>
              <a:t> </a:t>
            </a:r>
            <a:r>
              <a:rPr lang="en-US" altLang="sv-SE" dirty="0" err="1">
                <a:solidFill>
                  <a:srgbClr val="FF0000"/>
                </a:solidFill>
              </a:rPr>
              <a:t>jeho</a:t>
            </a:r>
            <a:r>
              <a:rPr lang="en-US" altLang="sv-SE" dirty="0">
                <a:solidFill>
                  <a:srgbClr val="FF0000"/>
                </a:solidFill>
              </a:rPr>
              <a:t> </a:t>
            </a:r>
            <a:r>
              <a:rPr lang="en-US" altLang="sv-SE" dirty="0" err="1">
                <a:solidFill>
                  <a:srgbClr val="FF0000"/>
                </a:solidFill>
              </a:rPr>
              <a:t>rodiče</a:t>
            </a:r>
            <a:r>
              <a:rPr lang="en-US" altLang="sv-SE" dirty="0">
                <a:solidFill>
                  <a:srgbClr val="FF0000"/>
                </a:solidFill>
              </a:rPr>
              <a:t>, </a:t>
            </a:r>
            <a:r>
              <a:rPr lang="en-US" altLang="sv-SE" dirty="0" err="1">
                <a:solidFill>
                  <a:srgbClr val="FF0000"/>
                </a:solidFill>
              </a:rPr>
              <a:t>zda</a:t>
            </a:r>
            <a:r>
              <a:rPr lang="en-US" altLang="sv-SE" dirty="0">
                <a:solidFill>
                  <a:srgbClr val="FF0000"/>
                </a:solidFill>
              </a:rPr>
              <a:t> je </a:t>
            </a:r>
            <a:r>
              <a:rPr lang="en-US" altLang="sv-SE" dirty="0" err="1">
                <a:solidFill>
                  <a:srgbClr val="FF0000"/>
                </a:solidFill>
              </a:rPr>
              <a:t>dívka</a:t>
            </a:r>
            <a:r>
              <a:rPr lang="en-US" altLang="sv-SE" dirty="0">
                <a:solidFill>
                  <a:srgbClr val="FF0000"/>
                </a:solidFill>
              </a:rPr>
              <a:t> </a:t>
            </a:r>
            <a:r>
              <a:rPr lang="en-US" altLang="sv-SE" dirty="0" err="1">
                <a:solidFill>
                  <a:srgbClr val="FF0000"/>
                </a:solidFill>
              </a:rPr>
              <a:t>či</a:t>
            </a:r>
            <a:r>
              <a:rPr lang="en-US" altLang="sv-SE" dirty="0">
                <a:solidFill>
                  <a:srgbClr val="FF0000"/>
                </a:solidFill>
              </a:rPr>
              <a:t> </a:t>
            </a:r>
            <a:r>
              <a:rPr lang="en-US" altLang="sv-SE" dirty="0" err="1">
                <a:solidFill>
                  <a:srgbClr val="FF0000"/>
                </a:solidFill>
              </a:rPr>
              <a:t>chlapec</a:t>
            </a:r>
            <a:r>
              <a:rPr lang="en-US" altLang="sv-SE" dirty="0">
                <a:solidFill>
                  <a:srgbClr val="FF0000"/>
                </a:solidFill>
              </a:rPr>
              <a:t>, z </a:t>
            </a:r>
            <a:r>
              <a:rPr lang="en-US" altLang="sv-SE" dirty="0" err="1">
                <a:solidFill>
                  <a:srgbClr val="FF0000"/>
                </a:solidFill>
              </a:rPr>
              <a:t>jakého</a:t>
            </a:r>
            <a:r>
              <a:rPr lang="en-US" altLang="sv-SE" dirty="0">
                <a:solidFill>
                  <a:srgbClr val="FF0000"/>
                </a:solidFill>
              </a:rPr>
              <a:t> </a:t>
            </a:r>
            <a:r>
              <a:rPr lang="en-US" altLang="sv-SE" dirty="0" err="1">
                <a:solidFill>
                  <a:srgbClr val="FF0000"/>
                </a:solidFill>
              </a:rPr>
              <a:t>kulturního</a:t>
            </a:r>
            <a:r>
              <a:rPr lang="en-US" altLang="sv-SE" dirty="0">
                <a:solidFill>
                  <a:srgbClr val="FF0000"/>
                </a:solidFill>
              </a:rPr>
              <a:t> </a:t>
            </a:r>
            <a:r>
              <a:rPr lang="en-US" altLang="sv-SE" dirty="0" err="1">
                <a:solidFill>
                  <a:srgbClr val="FF0000"/>
                </a:solidFill>
              </a:rPr>
              <a:t>zázemí</a:t>
            </a:r>
            <a:r>
              <a:rPr lang="en-US" altLang="sv-SE" dirty="0">
                <a:solidFill>
                  <a:srgbClr val="FF0000"/>
                </a:solidFill>
              </a:rPr>
              <a:t> </a:t>
            </a:r>
            <a:r>
              <a:rPr lang="en-US" altLang="sv-SE" dirty="0" err="1">
                <a:solidFill>
                  <a:srgbClr val="FF0000"/>
                </a:solidFill>
              </a:rPr>
              <a:t>pochází</a:t>
            </a:r>
            <a:r>
              <a:rPr lang="en-US" altLang="sv-SE" dirty="0">
                <a:solidFill>
                  <a:srgbClr val="FF0000"/>
                </a:solidFill>
              </a:rPr>
              <a:t>, </a:t>
            </a:r>
            <a:r>
              <a:rPr lang="en-US" altLang="sv-SE" dirty="0" err="1">
                <a:solidFill>
                  <a:srgbClr val="FF0000"/>
                </a:solidFill>
              </a:rPr>
              <a:t>kolik</a:t>
            </a:r>
            <a:r>
              <a:rPr lang="en-US" altLang="sv-SE" dirty="0">
                <a:solidFill>
                  <a:srgbClr val="FF0000"/>
                </a:solidFill>
              </a:rPr>
              <a:t> </a:t>
            </a:r>
            <a:r>
              <a:rPr lang="en-US" altLang="sv-SE" dirty="0" err="1">
                <a:solidFill>
                  <a:srgbClr val="FF0000"/>
                </a:solidFill>
              </a:rPr>
              <a:t>má</a:t>
            </a:r>
            <a:r>
              <a:rPr lang="en-US" altLang="sv-SE" dirty="0">
                <a:solidFill>
                  <a:srgbClr val="FF0000"/>
                </a:solidFill>
              </a:rPr>
              <a:t> </a:t>
            </a:r>
            <a:r>
              <a:rPr lang="en-US" altLang="sv-SE" dirty="0" err="1">
                <a:solidFill>
                  <a:srgbClr val="FF0000"/>
                </a:solidFill>
              </a:rPr>
              <a:t>jeho</a:t>
            </a:r>
            <a:r>
              <a:rPr lang="en-US" altLang="sv-SE" dirty="0">
                <a:solidFill>
                  <a:srgbClr val="FF0000"/>
                </a:solidFill>
              </a:rPr>
              <a:t> </a:t>
            </a:r>
            <a:r>
              <a:rPr lang="en-US" altLang="sv-SE" dirty="0" err="1">
                <a:solidFill>
                  <a:srgbClr val="FF0000"/>
                </a:solidFill>
              </a:rPr>
              <a:t>rodina</a:t>
            </a:r>
            <a:r>
              <a:rPr lang="en-US" altLang="sv-SE" dirty="0">
                <a:solidFill>
                  <a:srgbClr val="FF0000"/>
                </a:solidFill>
              </a:rPr>
              <a:t> </a:t>
            </a:r>
            <a:r>
              <a:rPr lang="en-US" altLang="sv-SE" dirty="0" err="1">
                <a:solidFill>
                  <a:srgbClr val="FF0000"/>
                </a:solidFill>
              </a:rPr>
              <a:t>peněz</a:t>
            </a:r>
            <a:r>
              <a:rPr lang="en-US" altLang="sv-SE" dirty="0">
                <a:solidFill>
                  <a:srgbClr val="FF0000"/>
                </a:solidFill>
              </a:rPr>
              <a:t>. </a:t>
            </a:r>
            <a:r>
              <a:rPr lang="en-US" altLang="sv-SE" dirty="0" err="1">
                <a:solidFill>
                  <a:srgbClr val="FF0000"/>
                </a:solidFill>
              </a:rPr>
              <a:t>Žádné</a:t>
            </a:r>
            <a:r>
              <a:rPr lang="en-US" altLang="sv-SE" dirty="0">
                <a:solidFill>
                  <a:srgbClr val="FF0000"/>
                </a:solidFill>
              </a:rPr>
              <a:t> </a:t>
            </a:r>
            <a:r>
              <a:rPr lang="en-US" altLang="sv-SE" dirty="0" err="1">
                <a:solidFill>
                  <a:srgbClr val="FF0000"/>
                </a:solidFill>
              </a:rPr>
              <a:t>dítě</a:t>
            </a:r>
            <a:r>
              <a:rPr lang="en-US" altLang="sv-SE" dirty="0">
                <a:solidFill>
                  <a:srgbClr val="FF0000"/>
                </a:solidFill>
              </a:rPr>
              <a:t> by </a:t>
            </a:r>
            <a:r>
              <a:rPr lang="en-US" altLang="sv-SE" dirty="0" err="1">
                <a:solidFill>
                  <a:srgbClr val="FF0000"/>
                </a:solidFill>
              </a:rPr>
              <a:t>nemělo</a:t>
            </a:r>
            <a:r>
              <a:rPr lang="en-US" altLang="sv-SE" dirty="0">
                <a:solidFill>
                  <a:srgbClr val="FF0000"/>
                </a:solidFill>
              </a:rPr>
              <a:t> </a:t>
            </a:r>
            <a:r>
              <a:rPr lang="en-US" altLang="sv-SE" dirty="0" err="1">
                <a:solidFill>
                  <a:srgbClr val="FF0000"/>
                </a:solidFill>
              </a:rPr>
              <a:t>být</a:t>
            </a:r>
            <a:r>
              <a:rPr lang="en-US" altLang="sv-SE" dirty="0">
                <a:solidFill>
                  <a:srgbClr val="FF0000"/>
                </a:solidFill>
              </a:rPr>
              <a:t> </a:t>
            </a:r>
            <a:r>
              <a:rPr lang="en-US" altLang="sv-SE" dirty="0" err="1">
                <a:solidFill>
                  <a:srgbClr val="FF0000"/>
                </a:solidFill>
              </a:rPr>
              <a:t>znevýhodněno</a:t>
            </a:r>
            <a:r>
              <a:rPr lang="en-US" altLang="sv-SE" dirty="0">
                <a:solidFill>
                  <a:srgbClr val="FF0000"/>
                </a:solidFill>
              </a:rPr>
              <a:t>.</a:t>
            </a:r>
          </a:p>
          <a:p>
            <a:pPr marL="0" indent="0">
              <a:buFont typeface="Wingdings" panose="05000000000000000000" pitchFamily="2" charset="2"/>
              <a:buNone/>
            </a:pPr>
            <a:r>
              <a:rPr lang="en-GB" altLang="sv-SE" dirty="0">
                <a:solidFill>
                  <a:schemeClr val="tx2"/>
                </a:solidFill>
              </a:rPr>
              <a:t>All children have the same value </a:t>
            </a:r>
          </a:p>
          <a:p>
            <a:pPr marL="0" indent="0">
              <a:buFont typeface="Wingdings" panose="05000000000000000000" pitchFamily="2" charset="2"/>
              <a:buNone/>
            </a:pPr>
            <a:r>
              <a:rPr lang="en-GB" altLang="sv-SE" dirty="0">
                <a:solidFill>
                  <a:schemeClr val="tx2"/>
                </a:solidFill>
              </a:rPr>
              <a:t>Children who have fled or moved to another country have the same rights as children in the new country</a:t>
            </a:r>
          </a:p>
        </p:txBody>
      </p:sp>
      <p:sp>
        <p:nvSpPr>
          <p:cNvPr id="19460" name="Platshållare för sidfot 4">
            <a:extLst>
              <a:ext uri="{FF2B5EF4-FFF2-40B4-BE49-F238E27FC236}">
                <a16:creationId xmlns:a16="http://schemas.microsoft.com/office/drawing/2014/main" id="{F8C0B310-3AFE-47BE-ACA4-C4107832F5E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sv-SE" altLang="sv-SE" sz="1400"/>
              <a:t>Ingrid Engdahl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C57B76-FBC4-470F-A93C-61D7042A1B81}"/>
              </a:ext>
            </a:extLst>
          </p:cNvPr>
          <p:cNvSpPr>
            <a:spLocks noGrp="1"/>
          </p:cNvSpPr>
          <p:nvPr>
            <p:ph type="title"/>
          </p:nvPr>
        </p:nvSpPr>
        <p:spPr>
          <a:xfrm>
            <a:off x="0" y="0"/>
            <a:ext cx="9169868" cy="1325563"/>
          </a:xfrm>
          <a:solidFill>
            <a:schemeClr val="accent6">
              <a:lumMod val="40000"/>
              <a:lumOff val="60000"/>
            </a:schemeClr>
          </a:solidFill>
        </p:spPr>
        <p:txBody>
          <a:bodyPr/>
          <a:lstStyle/>
          <a:p>
            <a:pPr algn="ctr"/>
            <a:r>
              <a:rPr lang="sv-SE" b="1" dirty="0" err="1">
                <a:solidFill>
                  <a:srgbClr val="FF0000"/>
                </a:solidFill>
              </a:rPr>
              <a:t>Preschools</a:t>
            </a:r>
            <a:r>
              <a:rPr lang="sv-SE" b="1" dirty="0">
                <a:solidFill>
                  <a:srgbClr val="FF0000"/>
                </a:solidFill>
              </a:rPr>
              <a:t> </a:t>
            </a:r>
            <a:r>
              <a:rPr lang="sv-SE" b="1" dirty="0" err="1">
                <a:solidFill>
                  <a:srgbClr val="FF0000"/>
                </a:solidFill>
              </a:rPr>
              <a:t>are</a:t>
            </a:r>
            <a:r>
              <a:rPr lang="sv-SE" b="1" dirty="0">
                <a:solidFill>
                  <a:srgbClr val="FF0000"/>
                </a:solidFill>
              </a:rPr>
              <a:t> meeting </a:t>
            </a:r>
            <a:r>
              <a:rPr lang="sv-SE" b="1" dirty="0" err="1">
                <a:solidFill>
                  <a:srgbClr val="FF0000"/>
                </a:solidFill>
              </a:rPr>
              <a:t>places</a:t>
            </a:r>
            <a:endParaRPr lang="sv-SE" b="1" dirty="0">
              <a:solidFill>
                <a:srgbClr val="FF0000"/>
              </a:solidFill>
            </a:endParaRPr>
          </a:p>
        </p:txBody>
      </p:sp>
      <p:sp>
        <p:nvSpPr>
          <p:cNvPr id="3" name="Platshållare för innehåll 2">
            <a:extLst>
              <a:ext uri="{FF2B5EF4-FFF2-40B4-BE49-F238E27FC236}">
                <a16:creationId xmlns:a16="http://schemas.microsoft.com/office/drawing/2014/main" id="{AC38A941-3956-4CBD-87F9-A6B124B84FD4}"/>
              </a:ext>
            </a:extLst>
          </p:cNvPr>
          <p:cNvSpPr>
            <a:spLocks noGrp="1"/>
          </p:cNvSpPr>
          <p:nvPr>
            <p:ph idx="1"/>
          </p:nvPr>
        </p:nvSpPr>
        <p:spPr>
          <a:xfrm>
            <a:off x="628650" y="1450239"/>
            <a:ext cx="7886700" cy="4351338"/>
          </a:xfrm>
        </p:spPr>
        <p:txBody>
          <a:bodyPr>
            <a:normAutofit/>
          </a:bodyPr>
          <a:lstStyle/>
          <a:p>
            <a:pPr marL="0" indent="0">
              <a:buNone/>
            </a:pPr>
            <a:r>
              <a:rPr lang="en-GB" b="1" dirty="0">
                <a:solidFill>
                  <a:schemeClr val="tx2"/>
                </a:solidFill>
              </a:rPr>
              <a:t>The preschool is a social and cultural meeting place </a:t>
            </a:r>
          </a:p>
          <a:p>
            <a:pPr>
              <a:buFontTx/>
              <a:buChar char="-"/>
            </a:pPr>
            <a:r>
              <a:rPr lang="en-GB" dirty="0">
                <a:solidFill>
                  <a:schemeClr val="tx2"/>
                </a:solidFill>
              </a:rPr>
              <a:t>promote children’s understanding of the value of diversity </a:t>
            </a:r>
          </a:p>
          <a:p>
            <a:pPr>
              <a:buFontTx/>
              <a:buChar char="-"/>
            </a:pPr>
            <a:r>
              <a:rPr lang="en-GB" dirty="0">
                <a:solidFill>
                  <a:schemeClr val="tx2"/>
                </a:solidFill>
              </a:rPr>
              <a:t>as well as an interest in local culture,</a:t>
            </a:r>
          </a:p>
          <a:p>
            <a:pPr>
              <a:buFontTx/>
              <a:buChar char="-"/>
            </a:pPr>
            <a:r>
              <a:rPr lang="en-GB" dirty="0">
                <a:solidFill>
                  <a:schemeClr val="tx2"/>
                </a:solidFill>
              </a:rPr>
              <a:t>an awareness of different living conditions and cultures </a:t>
            </a:r>
          </a:p>
          <a:p>
            <a:pPr>
              <a:buFontTx/>
              <a:buChar char="-"/>
            </a:pPr>
            <a:r>
              <a:rPr lang="en-GB" dirty="0">
                <a:solidFill>
                  <a:schemeClr val="tx2"/>
                </a:solidFill>
              </a:rPr>
              <a:t>to develop an ability to understand and empathise with other people’s conditions and values</a:t>
            </a:r>
          </a:p>
        </p:txBody>
      </p:sp>
      <p:sp>
        <p:nvSpPr>
          <p:cNvPr id="4" name="Platshållare för datum 3">
            <a:extLst>
              <a:ext uri="{FF2B5EF4-FFF2-40B4-BE49-F238E27FC236}">
                <a16:creationId xmlns:a16="http://schemas.microsoft.com/office/drawing/2014/main" id="{DB38B99B-FC08-41F7-A7C5-11B8BC77CFD2}"/>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070B79FC-CFA8-472F-8FD4-4313E1D6C66F}"/>
              </a:ext>
            </a:extLst>
          </p:cNvPr>
          <p:cNvSpPr>
            <a:spLocks noGrp="1"/>
          </p:cNvSpPr>
          <p:nvPr>
            <p:ph type="ftr" sz="quarter" idx="11"/>
          </p:nvPr>
        </p:nvSpPr>
        <p:spPr/>
        <p:txBody>
          <a:bodyPr/>
          <a:lstStyle/>
          <a:p>
            <a:r>
              <a:rPr lang="sv-SE"/>
              <a:t>Ingrid Engdahl, OMEP VP for Europe</a:t>
            </a:r>
          </a:p>
        </p:txBody>
      </p:sp>
    </p:spTree>
    <p:extLst>
      <p:ext uri="{BB962C8B-B14F-4D97-AF65-F5344CB8AC3E}">
        <p14:creationId xmlns:p14="http://schemas.microsoft.com/office/powerpoint/2010/main" val="341162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ubrik 1">
            <a:extLst>
              <a:ext uri="{FF2B5EF4-FFF2-40B4-BE49-F238E27FC236}">
                <a16:creationId xmlns:a16="http://schemas.microsoft.com/office/drawing/2014/main" id="{FA15725F-C31C-4B0A-8FC7-B6DA82B64BB2}"/>
              </a:ext>
            </a:extLst>
          </p:cNvPr>
          <p:cNvSpPr>
            <a:spLocks noGrp="1" noChangeArrowheads="1"/>
          </p:cNvSpPr>
          <p:nvPr>
            <p:ph type="title"/>
          </p:nvPr>
        </p:nvSpPr>
        <p:spPr>
          <a:xfrm>
            <a:off x="628650" y="365126"/>
            <a:ext cx="8434070" cy="1325563"/>
          </a:xfrm>
        </p:spPr>
        <p:txBody>
          <a:bodyPr/>
          <a:lstStyle/>
          <a:p>
            <a:r>
              <a:rPr lang="cs-CZ" b="1" dirty="0"/>
              <a:t>Nejlepší zájem dítěte (článek 3)</a:t>
            </a:r>
            <a:endParaRPr lang="sv-SE" dirty="0"/>
          </a:p>
        </p:txBody>
      </p:sp>
      <p:sp>
        <p:nvSpPr>
          <p:cNvPr id="20483" name="Platshållare för innehåll 2">
            <a:extLst>
              <a:ext uri="{FF2B5EF4-FFF2-40B4-BE49-F238E27FC236}">
                <a16:creationId xmlns:a16="http://schemas.microsoft.com/office/drawing/2014/main" id="{360F910D-9F04-4723-AFC7-40CD9FA31E04}"/>
              </a:ext>
            </a:extLst>
          </p:cNvPr>
          <p:cNvSpPr>
            <a:spLocks noGrp="1" noChangeArrowheads="1"/>
          </p:cNvSpPr>
          <p:nvPr>
            <p:ph idx="1"/>
          </p:nvPr>
        </p:nvSpPr>
        <p:spPr>
          <a:xfrm>
            <a:off x="699770" y="1690689"/>
            <a:ext cx="7886700" cy="4873625"/>
          </a:xfrm>
        </p:spPr>
        <p:txBody>
          <a:bodyPr>
            <a:normAutofit/>
          </a:bodyPr>
          <a:lstStyle/>
          <a:p>
            <a:pPr marL="0" indent="0">
              <a:buNone/>
            </a:pPr>
            <a:r>
              <a:rPr lang="cs-CZ" dirty="0">
                <a:solidFill>
                  <a:srgbClr val="FF0000"/>
                </a:solidFill>
              </a:rPr>
              <a:t>Zájem dítěte musí být zohledněn při jakékoliv činnosti týkající se dětí. Všichni dospělí by měli dělat rozhodnutí podle toho, co je nejlepší pro děti, jelikož tato rozhodnutí je přímo ovlivňují. Toto pravidlo se vztahuje také na finanční politiku země, na legislativu, na rozhodnutí týkající se budoucnosti jako takové</a:t>
            </a:r>
            <a:r>
              <a:rPr lang="sv-SE" dirty="0">
                <a:solidFill>
                  <a:srgbClr val="FF0000"/>
                </a:solidFill>
              </a:rPr>
              <a:t>.</a:t>
            </a:r>
          </a:p>
          <a:p>
            <a:pPr marL="0" indent="0">
              <a:buFont typeface="Wingdings" panose="05000000000000000000" pitchFamily="2" charset="2"/>
              <a:buNone/>
            </a:pPr>
            <a:r>
              <a:rPr lang="sv-SE" altLang="sv-SE" dirty="0" err="1">
                <a:solidFill>
                  <a:schemeClr val="tx2"/>
                </a:solidFill>
              </a:rPr>
              <a:t>Maybe</a:t>
            </a:r>
            <a:r>
              <a:rPr lang="sv-SE" altLang="sv-SE" dirty="0">
                <a:solidFill>
                  <a:schemeClr val="tx2"/>
                </a:solidFill>
              </a:rPr>
              <a:t> the </a:t>
            </a:r>
            <a:r>
              <a:rPr lang="sv-SE" altLang="sv-SE" dirty="0" err="1">
                <a:solidFill>
                  <a:schemeClr val="tx2"/>
                </a:solidFill>
              </a:rPr>
              <a:t>most</a:t>
            </a:r>
            <a:r>
              <a:rPr lang="sv-SE" altLang="sv-SE" dirty="0">
                <a:solidFill>
                  <a:schemeClr val="tx2"/>
                </a:solidFill>
              </a:rPr>
              <a:t> </a:t>
            </a:r>
            <a:r>
              <a:rPr lang="sv-SE" altLang="sv-SE" dirty="0" err="1">
                <a:solidFill>
                  <a:schemeClr val="tx2"/>
                </a:solidFill>
              </a:rPr>
              <a:t>well-known</a:t>
            </a:r>
            <a:r>
              <a:rPr lang="sv-SE" altLang="sv-SE" dirty="0">
                <a:solidFill>
                  <a:schemeClr val="tx2"/>
                </a:solidFill>
              </a:rPr>
              <a:t> </a:t>
            </a:r>
            <a:r>
              <a:rPr lang="sv-SE" altLang="sv-SE" dirty="0" err="1">
                <a:solidFill>
                  <a:schemeClr val="tx2"/>
                </a:solidFill>
              </a:rPr>
              <a:t>article</a:t>
            </a:r>
            <a:endParaRPr lang="sv-SE" altLang="sv-SE" dirty="0">
              <a:solidFill>
                <a:schemeClr val="tx2"/>
              </a:solidFill>
            </a:endParaRPr>
          </a:p>
          <a:p>
            <a:pPr marL="0" indent="0">
              <a:buFont typeface="Wingdings" panose="05000000000000000000" pitchFamily="2" charset="2"/>
              <a:buNone/>
            </a:pPr>
            <a:r>
              <a:rPr lang="sv-SE" altLang="sv-SE" dirty="0" err="1">
                <a:solidFill>
                  <a:schemeClr val="tx2"/>
                </a:solidFill>
              </a:rPr>
              <a:t>But</a:t>
            </a:r>
            <a:r>
              <a:rPr lang="sv-SE" altLang="sv-SE" dirty="0">
                <a:solidFill>
                  <a:schemeClr val="tx2"/>
                </a:solidFill>
              </a:rPr>
              <a:t> hard to </a:t>
            </a:r>
            <a:r>
              <a:rPr lang="sv-SE" altLang="sv-SE" dirty="0" err="1">
                <a:solidFill>
                  <a:schemeClr val="tx2"/>
                </a:solidFill>
              </a:rPr>
              <a:t>fulfil</a:t>
            </a:r>
            <a:endParaRPr lang="sv-SE" altLang="sv-SE" dirty="0">
              <a:solidFill>
                <a:schemeClr val="tx2"/>
              </a:solidFill>
            </a:endParaRPr>
          </a:p>
        </p:txBody>
      </p:sp>
      <p:sp>
        <p:nvSpPr>
          <p:cNvPr id="20484" name="Platshållare för sidfot 4">
            <a:extLst>
              <a:ext uri="{FF2B5EF4-FFF2-40B4-BE49-F238E27FC236}">
                <a16:creationId xmlns:a16="http://schemas.microsoft.com/office/drawing/2014/main" id="{FE868E42-1EF8-49F4-A368-839810E70C7E}"/>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sv-SE" altLang="sv-SE" sz="1400"/>
              <a:t>Ingrid Engdahl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BAC4A7-989D-45F9-8E97-3239C1BABC2D}"/>
              </a:ext>
            </a:extLst>
          </p:cNvPr>
          <p:cNvSpPr>
            <a:spLocks noGrp="1"/>
          </p:cNvSpPr>
          <p:nvPr>
            <p:ph type="title"/>
          </p:nvPr>
        </p:nvSpPr>
        <p:spPr>
          <a:xfrm>
            <a:off x="-25868" y="0"/>
            <a:ext cx="9169868" cy="1325563"/>
          </a:xfrm>
          <a:solidFill>
            <a:schemeClr val="accent6">
              <a:lumMod val="40000"/>
              <a:lumOff val="60000"/>
            </a:schemeClr>
          </a:solidFill>
        </p:spPr>
        <p:txBody>
          <a:bodyPr/>
          <a:lstStyle/>
          <a:p>
            <a:pPr algn="ctr"/>
            <a:r>
              <a:rPr lang="sv-SE" b="1" dirty="0">
                <a:solidFill>
                  <a:srgbClr val="FF0000"/>
                </a:solidFill>
              </a:rPr>
              <a:t>…in the best interests …</a:t>
            </a:r>
          </a:p>
        </p:txBody>
      </p:sp>
      <p:sp>
        <p:nvSpPr>
          <p:cNvPr id="3" name="Platshållare för innehåll 2">
            <a:extLst>
              <a:ext uri="{FF2B5EF4-FFF2-40B4-BE49-F238E27FC236}">
                <a16:creationId xmlns:a16="http://schemas.microsoft.com/office/drawing/2014/main" id="{2862F785-8B60-4352-97DE-37BD856B7BA0}"/>
              </a:ext>
            </a:extLst>
          </p:cNvPr>
          <p:cNvSpPr>
            <a:spLocks noGrp="1"/>
          </p:cNvSpPr>
          <p:nvPr>
            <p:ph idx="1"/>
          </p:nvPr>
        </p:nvSpPr>
        <p:spPr/>
        <p:txBody>
          <a:bodyPr/>
          <a:lstStyle/>
          <a:p>
            <a:pPr marL="0" indent="0">
              <a:buNone/>
            </a:pPr>
            <a:r>
              <a:rPr lang="sv-SE" dirty="0">
                <a:solidFill>
                  <a:schemeClr val="tx2"/>
                </a:solidFill>
              </a:rPr>
              <a:t>Art. 3 </a:t>
            </a:r>
            <a:r>
              <a:rPr lang="sv-SE" dirty="0" err="1">
                <a:solidFill>
                  <a:schemeClr val="tx2"/>
                </a:solidFill>
              </a:rPr>
              <a:t>often</a:t>
            </a:r>
            <a:r>
              <a:rPr lang="sv-SE" dirty="0">
                <a:solidFill>
                  <a:schemeClr val="tx2"/>
                </a:solidFill>
              </a:rPr>
              <a:t> </a:t>
            </a:r>
            <a:r>
              <a:rPr lang="sv-SE" dirty="0" err="1">
                <a:solidFill>
                  <a:schemeClr val="tx2"/>
                </a:solidFill>
              </a:rPr>
              <a:t>causes</a:t>
            </a:r>
            <a:r>
              <a:rPr lang="sv-SE" dirty="0">
                <a:solidFill>
                  <a:schemeClr val="tx2"/>
                </a:solidFill>
              </a:rPr>
              <a:t> a dilemma </a:t>
            </a:r>
            <a:r>
              <a:rPr lang="sv-SE" dirty="0" err="1">
                <a:solidFill>
                  <a:schemeClr val="tx2"/>
                </a:solidFill>
              </a:rPr>
              <a:t>between</a:t>
            </a:r>
            <a:endParaRPr lang="sv-SE" dirty="0">
              <a:solidFill>
                <a:schemeClr val="tx2"/>
              </a:solidFill>
            </a:endParaRPr>
          </a:p>
          <a:p>
            <a:r>
              <a:rPr lang="sv-SE" dirty="0" err="1">
                <a:solidFill>
                  <a:schemeClr val="tx2"/>
                </a:solidFill>
              </a:rPr>
              <a:t>child</a:t>
            </a:r>
            <a:r>
              <a:rPr lang="sv-SE" dirty="0">
                <a:solidFill>
                  <a:schemeClr val="tx2"/>
                </a:solidFill>
              </a:rPr>
              <a:t> </a:t>
            </a:r>
            <a:r>
              <a:rPr lang="sv-SE" dirty="0" err="1">
                <a:solidFill>
                  <a:schemeClr val="tx2"/>
                </a:solidFill>
              </a:rPr>
              <a:t>perspective</a:t>
            </a:r>
            <a:r>
              <a:rPr lang="sv-SE" dirty="0">
                <a:solidFill>
                  <a:schemeClr val="tx2"/>
                </a:solidFill>
              </a:rPr>
              <a:t> from the </a:t>
            </a:r>
            <a:r>
              <a:rPr lang="sv-SE" dirty="0" err="1">
                <a:solidFill>
                  <a:schemeClr val="tx2"/>
                </a:solidFill>
              </a:rPr>
              <a:t>adults</a:t>
            </a:r>
            <a:endParaRPr lang="sv-SE" dirty="0">
              <a:solidFill>
                <a:schemeClr val="tx2"/>
              </a:solidFill>
            </a:endParaRPr>
          </a:p>
          <a:p>
            <a:r>
              <a:rPr lang="sv-SE" dirty="0" err="1">
                <a:solidFill>
                  <a:schemeClr val="tx2"/>
                </a:solidFill>
              </a:rPr>
              <a:t>children’s</a:t>
            </a:r>
            <a:r>
              <a:rPr lang="sv-SE" dirty="0">
                <a:solidFill>
                  <a:schemeClr val="tx2"/>
                </a:solidFill>
              </a:rPr>
              <a:t> </a:t>
            </a:r>
            <a:r>
              <a:rPr lang="sv-SE" dirty="0" err="1">
                <a:solidFill>
                  <a:schemeClr val="tx2"/>
                </a:solidFill>
              </a:rPr>
              <a:t>perspective</a:t>
            </a:r>
            <a:r>
              <a:rPr lang="sv-SE" dirty="0">
                <a:solidFill>
                  <a:schemeClr val="tx2"/>
                </a:solidFill>
              </a:rPr>
              <a:t> from </a:t>
            </a:r>
            <a:r>
              <a:rPr lang="sv-SE" dirty="0" err="1">
                <a:solidFill>
                  <a:schemeClr val="tx2"/>
                </a:solidFill>
              </a:rPr>
              <a:t>children</a:t>
            </a:r>
            <a:endParaRPr lang="sv-SE" dirty="0">
              <a:solidFill>
                <a:schemeClr val="tx2"/>
              </a:solidFill>
            </a:endParaRPr>
          </a:p>
          <a:p>
            <a:pPr marL="0" indent="0">
              <a:buNone/>
            </a:pPr>
            <a:r>
              <a:rPr lang="sv-SE" dirty="0">
                <a:solidFill>
                  <a:schemeClr val="tx2"/>
                </a:solidFill>
              </a:rPr>
              <a:t/>
            </a:r>
            <a:br>
              <a:rPr lang="sv-SE" dirty="0">
                <a:solidFill>
                  <a:schemeClr val="tx2"/>
                </a:solidFill>
              </a:rPr>
            </a:br>
            <a:r>
              <a:rPr lang="sv-SE" dirty="0" err="1">
                <a:solidFill>
                  <a:schemeClr val="tx2"/>
                </a:solidFill>
              </a:rPr>
              <a:t>Teachers</a:t>
            </a:r>
            <a:r>
              <a:rPr lang="sv-SE" dirty="0">
                <a:solidFill>
                  <a:schemeClr val="tx2"/>
                </a:solidFill>
              </a:rPr>
              <a:t> </a:t>
            </a:r>
            <a:r>
              <a:rPr lang="sv-SE" dirty="0" err="1">
                <a:solidFill>
                  <a:schemeClr val="tx2"/>
                </a:solidFill>
              </a:rPr>
              <a:t>should</a:t>
            </a:r>
            <a:r>
              <a:rPr lang="sv-SE" dirty="0">
                <a:solidFill>
                  <a:schemeClr val="tx2"/>
                </a:solidFill>
              </a:rPr>
              <a:t> be </a:t>
            </a:r>
          </a:p>
          <a:p>
            <a:r>
              <a:rPr lang="sv-SE" dirty="0" err="1">
                <a:solidFill>
                  <a:schemeClr val="tx2"/>
                </a:solidFill>
              </a:rPr>
              <a:t>striving</a:t>
            </a:r>
            <a:r>
              <a:rPr lang="sv-SE" dirty="0">
                <a:solidFill>
                  <a:schemeClr val="tx2"/>
                </a:solidFill>
              </a:rPr>
              <a:t> to get </a:t>
            </a:r>
            <a:r>
              <a:rPr lang="sv-SE" dirty="0" err="1">
                <a:solidFill>
                  <a:schemeClr val="tx2"/>
                </a:solidFill>
              </a:rPr>
              <a:t>close</a:t>
            </a:r>
            <a:r>
              <a:rPr lang="sv-SE" dirty="0">
                <a:solidFill>
                  <a:schemeClr val="tx2"/>
                </a:solidFill>
              </a:rPr>
              <a:t> to </a:t>
            </a:r>
            <a:r>
              <a:rPr lang="sv-SE" dirty="0" err="1">
                <a:solidFill>
                  <a:schemeClr val="tx2"/>
                </a:solidFill>
              </a:rPr>
              <a:t>children</a:t>
            </a:r>
            <a:endParaRPr lang="sv-SE" dirty="0">
              <a:solidFill>
                <a:schemeClr val="tx2"/>
              </a:solidFill>
            </a:endParaRPr>
          </a:p>
          <a:p>
            <a:r>
              <a:rPr lang="sv-SE" dirty="0" err="1">
                <a:solidFill>
                  <a:schemeClr val="tx2"/>
                </a:solidFill>
              </a:rPr>
              <a:t>striving</a:t>
            </a:r>
            <a:r>
              <a:rPr lang="sv-SE" dirty="0">
                <a:solidFill>
                  <a:schemeClr val="tx2"/>
                </a:solidFill>
              </a:rPr>
              <a:t> to understand the </a:t>
            </a:r>
            <a:r>
              <a:rPr lang="sv-SE" dirty="0" err="1">
                <a:solidFill>
                  <a:schemeClr val="tx2"/>
                </a:solidFill>
              </a:rPr>
              <a:t>world</a:t>
            </a:r>
            <a:r>
              <a:rPr lang="sv-SE" dirty="0">
                <a:solidFill>
                  <a:schemeClr val="tx2"/>
                </a:solidFill>
              </a:rPr>
              <a:t> </a:t>
            </a:r>
            <a:r>
              <a:rPr lang="sv-SE" dirty="0" err="1">
                <a:solidFill>
                  <a:schemeClr val="tx2"/>
                </a:solidFill>
              </a:rPr>
              <a:t>of</a:t>
            </a:r>
            <a:r>
              <a:rPr lang="sv-SE" dirty="0">
                <a:solidFill>
                  <a:schemeClr val="tx2"/>
                </a:solidFill>
              </a:rPr>
              <a:t> </a:t>
            </a:r>
            <a:r>
              <a:rPr lang="sv-SE" dirty="0" err="1">
                <a:solidFill>
                  <a:schemeClr val="tx2"/>
                </a:solidFill>
              </a:rPr>
              <a:t>children</a:t>
            </a:r>
            <a:endParaRPr lang="sv-SE" dirty="0">
              <a:solidFill>
                <a:schemeClr val="tx2"/>
              </a:solidFill>
            </a:endParaRPr>
          </a:p>
        </p:txBody>
      </p:sp>
      <p:sp>
        <p:nvSpPr>
          <p:cNvPr id="4" name="Platshållare för datum 3">
            <a:extLst>
              <a:ext uri="{FF2B5EF4-FFF2-40B4-BE49-F238E27FC236}">
                <a16:creationId xmlns:a16="http://schemas.microsoft.com/office/drawing/2014/main" id="{CA4D7C48-FD2E-46FA-BA93-F976F993BA50}"/>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D299014E-6023-45AB-AABC-600D7E390F19}"/>
              </a:ext>
            </a:extLst>
          </p:cNvPr>
          <p:cNvSpPr>
            <a:spLocks noGrp="1"/>
          </p:cNvSpPr>
          <p:nvPr>
            <p:ph type="ftr" sz="quarter" idx="11"/>
          </p:nvPr>
        </p:nvSpPr>
        <p:spPr/>
        <p:txBody>
          <a:bodyPr/>
          <a:lstStyle/>
          <a:p>
            <a:r>
              <a:rPr lang="sv-SE"/>
              <a:t>Ingrid Engdahl, OMEP VP for Europe</a:t>
            </a:r>
          </a:p>
        </p:txBody>
      </p:sp>
    </p:spTree>
    <p:extLst>
      <p:ext uri="{BB962C8B-B14F-4D97-AF65-F5344CB8AC3E}">
        <p14:creationId xmlns:p14="http://schemas.microsoft.com/office/powerpoint/2010/main" val="73095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F35B16-0476-4074-9273-A450F977AD21}"/>
              </a:ext>
            </a:extLst>
          </p:cNvPr>
          <p:cNvSpPr>
            <a:spLocks noGrp="1"/>
          </p:cNvSpPr>
          <p:nvPr>
            <p:ph type="title"/>
          </p:nvPr>
        </p:nvSpPr>
        <p:spPr>
          <a:xfrm>
            <a:off x="20754" y="18255"/>
            <a:ext cx="9102491" cy="1325563"/>
          </a:xfrm>
          <a:solidFill>
            <a:schemeClr val="accent6">
              <a:lumMod val="40000"/>
              <a:lumOff val="60000"/>
            </a:schemeClr>
          </a:solidFill>
        </p:spPr>
        <p:txBody>
          <a:bodyPr/>
          <a:lstStyle/>
          <a:p>
            <a:pPr algn="ctr"/>
            <a:r>
              <a:rPr lang="sv-SE" b="1" dirty="0">
                <a:solidFill>
                  <a:srgbClr val="FF0000"/>
                </a:solidFill>
              </a:rPr>
              <a:t>Analysing the </a:t>
            </a:r>
            <a:r>
              <a:rPr lang="sv-SE" b="1" dirty="0" err="1">
                <a:solidFill>
                  <a:srgbClr val="FF0000"/>
                </a:solidFill>
              </a:rPr>
              <a:t>proposals</a:t>
            </a:r>
            <a:endParaRPr lang="en-GB" b="1" dirty="0">
              <a:solidFill>
                <a:srgbClr val="FF0000"/>
              </a:solidFill>
            </a:endParaRPr>
          </a:p>
        </p:txBody>
      </p:sp>
      <p:sp>
        <p:nvSpPr>
          <p:cNvPr id="3" name="Platshållare för innehåll 2">
            <a:extLst>
              <a:ext uri="{FF2B5EF4-FFF2-40B4-BE49-F238E27FC236}">
                <a16:creationId xmlns:a16="http://schemas.microsoft.com/office/drawing/2014/main" id="{D6FA9682-8461-460E-AA8C-469699EB8973}"/>
              </a:ext>
            </a:extLst>
          </p:cNvPr>
          <p:cNvSpPr>
            <a:spLocks noGrp="1"/>
          </p:cNvSpPr>
          <p:nvPr>
            <p:ph idx="1"/>
          </p:nvPr>
        </p:nvSpPr>
        <p:spPr/>
        <p:txBody>
          <a:bodyPr>
            <a:normAutofit fontScale="85000" lnSpcReduction="20000"/>
          </a:bodyPr>
          <a:lstStyle/>
          <a:p>
            <a:pPr marL="0" indent="0">
              <a:buNone/>
            </a:pPr>
            <a:r>
              <a:rPr lang="sv-SE" dirty="0">
                <a:solidFill>
                  <a:schemeClr val="tx2"/>
                </a:solidFill>
              </a:rPr>
              <a:t>BEFORE the decision is </a:t>
            </a:r>
            <a:r>
              <a:rPr lang="sv-SE" dirty="0" err="1">
                <a:solidFill>
                  <a:schemeClr val="tx2"/>
                </a:solidFill>
              </a:rPr>
              <a:t>made</a:t>
            </a:r>
            <a:endParaRPr lang="sv-SE" dirty="0">
              <a:solidFill>
                <a:schemeClr val="tx2"/>
              </a:solidFill>
            </a:endParaRPr>
          </a:p>
          <a:p>
            <a:pPr marL="0" indent="0">
              <a:buNone/>
            </a:pPr>
            <a:r>
              <a:rPr lang="sv-SE" b="1" dirty="0" err="1">
                <a:solidFill>
                  <a:schemeClr val="tx2"/>
                </a:solidFill>
              </a:rPr>
              <a:t>Children’s</a:t>
            </a:r>
            <a:r>
              <a:rPr lang="sv-SE" b="1" dirty="0">
                <a:solidFill>
                  <a:schemeClr val="tx2"/>
                </a:solidFill>
              </a:rPr>
              <a:t> </a:t>
            </a:r>
            <a:r>
              <a:rPr lang="sv-SE" b="1" dirty="0" err="1">
                <a:solidFill>
                  <a:schemeClr val="tx2"/>
                </a:solidFill>
              </a:rPr>
              <a:t>voices</a:t>
            </a:r>
            <a:r>
              <a:rPr lang="sv-SE" b="1" dirty="0">
                <a:solidFill>
                  <a:schemeClr val="tx2"/>
                </a:solidFill>
              </a:rPr>
              <a:t> </a:t>
            </a:r>
            <a:r>
              <a:rPr lang="sv-SE" b="1" dirty="0" err="1">
                <a:solidFill>
                  <a:schemeClr val="tx2"/>
                </a:solidFill>
              </a:rPr>
              <a:t>shall</a:t>
            </a:r>
            <a:r>
              <a:rPr lang="sv-SE" b="1" dirty="0">
                <a:solidFill>
                  <a:schemeClr val="tx2"/>
                </a:solidFill>
              </a:rPr>
              <a:t> be </a:t>
            </a:r>
            <a:r>
              <a:rPr lang="sv-SE" b="1" dirty="0" err="1">
                <a:solidFill>
                  <a:schemeClr val="tx2"/>
                </a:solidFill>
              </a:rPr>
              <a:t>included</a:t>
            </a:r>
            <a:r>
              <a:rPr lang="sv-SE" b="1" dirty="0">
                <a:solidFill>
                  <a:schemeClr val="tx2"/>
                </a:solidFill>
              </a:rPr>
              <a:t> in the </a:t>
            </a:r>
            <a:r>
              <a:rPr lang="sv-SE" b="1" dirty="0" err="1">
                <a:solidFill>
                  <a:schemeClr val="tx2"/>
                </a:solidFill>
              </a:rPr>
              <a:t>analysis</a:t>
            </a:r>
            <a:r>
              <a:rPr lang="sv-SE" b="1" dirty="0">
                <a:solidFill>
                  <a:schemeClr val="tx2"/>
                </a:solidFill>
              </a:rPr>
              <a:t> </a:t>
            </a:r>
            <a:r>
              <a:rPr lang="sv-SE" b="1" dirty="0" err="1">
                <a:solidFill>
                  <a:schemeClr val="tx2"/>
                </a:solidFill>
              </a:rPr>
              <a:t>of</a:t>
            </a:r>
            <a:r>
              <a:rPr lang="sv-SE" b="1" dirty="0">
                <a:solidFill>
                  <a:schemeClr val="tx2"/>
                </a:solidFill>
              </a:rPr>
              <a:t> the </a:t>
            </a:r>
            <a:r>
              <a:rPr lang="sv-SE" b="1" dirty="0" err="1">
                <a:solidFill>
                  <a:schemeClr val="tx2"/>
                </a:solidFill>
              </a:rPr>
              <a:t>proposal</a:t>
            </a:r>
            <a:r>
              <a:rPr lang="sv-SE" b="1" dirty="0">
                <a:solidFill>
                  <a:schemeClr val="tx2"/>
                </a:solidFill>
              </a:rPr>
              <a:t>. </a:t>
            </a:r>
          </a:p>
          <a:p>
            <a:pPr marL="0" indent="0">
              <a:buNone/>
            </a:pPr>
            <a:r>
              <a:rPr lang="sv-SE" dirty="0" err="1">
                <a:solidFill>
                  <a:schemeClr val="tx2"/>
                </a:solidFill>
              </a:rPr>
              <a:t>What</a:t>
            </a:r>
            <a:r>
              <a:rPr lang="sv-SE" dirty="0">
                <a:solidFill>
                  <a:schemeClr val="tx2"/>
                </a:solidFill>
              </a:rPr>
              <a:t> is the </a:t>
            </a:r>
            <a:r>
              <a:rPr lang="sv-SE" dirty="0" err="1">
                <a:solidFill>
                  <a:schemeClr val="tx2"/>
                </a:solidFill>
              </a:rPr>
              <a:t>proposal</a:t>
            </a:r>
            <a:r>
              <a:rPr lang="sv-SE" dirty="0">
                <a:solidFill>
                  <a:schemeClr val="tx2"/>
                </a:solidFill>
              </a:rPr>
              <a:t> </a:t>
            </a:r>
            <a:r>
              <a:rPr lang="sv-SE" dirty="0" err="1">
                <a:solidFill>
                  <a:schemeClr val="tx2"/>
                </a:solidFill>
              </a:rPr>
              <a:t>about</a:t>
            </a:r>
            <a:r>
              <a:rPr lang="sv-SE" dirty="0">
                <a:solidFill>
                  <a:schemeClr val="tx2"/>
                </a:solidFill>
              </a:rPr>
              <a:t>?</a:t>
            </a:r>
          </a:p>
          <a:p>
            <a:r>
              <a:rPr lang="sv-SE" dirty="0">
                <a:solidFill>
                  <a:schemeClr val="tx2"/>
                </a:solidFill>
              </a:rPr>
              <a:t>Look </a:t>
            </a:r>
            <a:r>
              <a:rPr lang="sv-SE" dirty="0" err="1">
                <a:solidFill>
                  <a:schemeClr val="tx2"/>
                </a:solidFill>
              </a:rPr>
              <a:t>into</a:t>
            </a:r>
            <a:r>
              <a:rPr lang="sv-SE" dirty="0">
                <a:solidFill>
                  <a:schemeClr val="tx2"/>
                </a:solidFill>
              </a:rPr>
              <a:t> the arguments for and </a:t>
            </a:r>
            <a:r>
              <a:rPr lang="sv-SE" dirty="0" err="1">
                <a:solidFill>
                  <a:schemeClr val="tx2"/>
                </a:solidFill>
              </a:rPr>
              <a:t>against</a:t>
            </a:r>
            <a:endParaRPr lang="sv-SE" dirty="0">
              <a:solidFill>
                <a:schemeClr val="tx2"/>
              </a:solidFill>
            </a:endParaRPr>
          </a:p>
          <a:p>
            <a:r>
              <a:rPr lang="sv-SE" dirty="0" err="1">
                <a:solidFill>
                  <a:schemeClr val="tx2"/>
                </a:solidFill>
              </a:rPr>
              <a:t>Which</a:t>
            </a:r>
            <a:r>
              <a:rPr lang="sv-SE" dirty="0">
                <a:solidFill>
                  <a:schemeClr val="tx2"/>
                </a:solidFill>
              </a:rPr>
              <a:t> </a:t>
            </a:r>
            <a:r>
              <a:rPr lang="sv-SE" dirty="0" err="1">
                <a:solidFill>
                  <a:schemeClr val="tx2"/>
                </a:solidFill>
              </a:rPr>
              <a:t>children</a:t>
            </a:r>
            <a:r>
              <a:rPr lang="sv-SE" dirty="0">
                <a:solidFill>
                  <a:schemeClr val="tx2"/>
                </a:solidFill>
              </a:rPr>
              <a:t> </a:t>
            </a:r>
            <a:r>
              <a:rPr lang="sv-SE" dirty="0" err="1">
                <a:solidFill>
                  <a:schemeClr val="tx2"/>
                </a:solidFill>
              </a:rPr>
              <a:t>are</a:t>
            </a:r>
            <a:r>
              <a:rPr lang="sv-SE" dirty="0">
                <a:solidFill>
                  <a:schemeClr val="tx2"/>
                </a:solidFill>
              </a:rPr>
              <a:t> </a:t>
            </a:r>
            <a:r>
              <a:rPr lang="sv-SE" dirty="0" err="1">
                <a:solidFill>
                  <a:schemeClr val="tx2"/>
                </a:solidFill>
              </a:rPr>
              <a:t>involved</a:t>
            </a:r>
            <a:r>
              <a:rPr lang="sv-SE" dirty="0">
                <a:solidFill>
                  <a:schemeClr val="tx2"/>
                </a:solidFill>
              </a:rPr>
              <a:t>?</a:t>
            </a:r>
          </a:p>
          <a:p>
            <a:r>
              <a:rPr lang="sv-SE" dirty="0" err="1">
                <a:solidFill>
                  <a:schemeClr val="tx2"/>
                </a:solidFill>
              </a:rPr>
              <a:t>What</a:t>
            </a:r>
            <a:r>
              <a:rPr lang="sv-SE" dirty="0">
                <a:solidFill>
                  <a:schemeClr val="tx2"/>
                </a:solidFill>
              </a:rPr>
              <a:t> do </a:t>
            </a:r>
            <a:r>
              <a:rPr lang="sv-SE" dirty="0" err="1">
                <a:solidFill>
                  <a:schemeClr val="tx2"/>
                </a:solidFill>
              </a:rPr>
              <a:t>they</a:t>
            </a:r>
            <a:r>
              <a:rPr lang="sv-SE" dirty="0">
                <a:solidFill>
                  <a:schemeClr val="tx2"/>
                </a:solidFill>
              </a:rPr>
              <a:t> </a:t>
            </a:r>
            <a:r>
              <a:rPr lang="sv-SE" dirty="0" err="1">
                <a:solidFill>
                  <a:schemeClr val="tx2"/>
                </a:solidFill>
              </a:rPr>
              <a:t>say</a:t>
            </a:r>
            <a:r>
              <a:rPr lang="sv-SE" dirty="0">
                <a:solidFill>
                  <a:schemeClr val="tx2"/>
                </a:solidFill>
              </a:rPr>
              <a:t>? In </a:t>
            </a:r>
            <a:r>
              <a:rPr lang="sv-SE" dirty="0" err="1">
                <a:solidFill>
                  <a:schemeClr val="tx2"/>
                </a:solidFill>
              </a:rPr>
              <a:t>group</a:t>
            </a:r>
            <a:r>
              <a:rPr lang="sv-SE" dirty="0">
                <a:solidFill>
                  <a:schemeClr val="tx2"/>
                </a:solidFill>
              </a:rPr>
              <a:t>, the </a:t>
            </a:r>
            <a:r>
              <a:rPr lang="sv-SE" dirty="0" err="1">
                <a:solidFill>
                  <a:schemeClr val="tx2"/>
                </a:solidFill>
              </a:rPr>
              <a:t>individuals</a:t>
            </a:r>
            <a:r>
              <a:rPr lang="sv-SE" dirty="0">
                <a:solidFill>
                  <a:schemeClr val="tx2"/>
                </a:solidFill>
              </a:rPr>
              <a:t>?</a:t>
            </a:r>
          </a:p>
          <a:p>
            <a:pPr marL="0" indent="0">
              <a:buNone/>
            </a:pPr>
            <a:r>
              <a:rPr lang="sv-SE" dirty="0" err="1">
                <a:solidFill>
                  <a:srgbClr val="FF0000"/>
                </a:solidFill>
              </a:rPr>
              <a:t>What</a:t>
            </a:r>
            <a:r>
              <a:rPr lang="sv-SE" dirty="0">
                <a:solidFill>
                  <a:srgbClr val="FF0000"/>
                </a:solidFill>
              </a:rPr>
              <a:t> </a:t>
            </a:r>
            <a:r>
              <a:rPr lang="sv-SE" dirty="0" err="1">
                <a:solidFill>
                  <a:srgbClr val="FF0000"/>
                </a:solidFill>
              </a:rPr>
              <a:t>would</a:t>
            </a:r>
            <a:r>
              <a:rPr lang="sv-SE" dirty="0">
                <a:solidFill>
                  <a:srgbClr val="FF0000"/>
                </a:solidFill>
              </a:rPr>
              <a:t> be in the best interests </a:t>
            </a:r>
            <a:r>
              <a:rPr lang="sv-SE" dirty="0" err="1">
                <a:solidFill>
                  <a:srgbClr val="FF0000"/>
                </a:solidFill>
              </a:rPr>
              <a:t>of</a:t>
            </a:r>
            <a:r>
              <a:rPr lang="sv-SE" dirty="0">
                <a:solidFill>
                  <a:srgbClr val="FF0000"/>
                </a:solidFill>
              </a:rPr>
              <a:t> the </a:t>
            </a:r>
            <a:r>
              <a:rPr lang="sv-SE" dirty="0" err="1">
                <a:solidFill>
                  <a:srgbClr val="FF0000"/>
                </a:solidFill>
              </a:rPr>
              <a:t>child</a:t>
            </a:r>
            <a:r>
              <a:rPr lang="sv-SE" dirty="0">
                <a:solidFill>
                  <a:srgbClr val="FF0000"/>
                </a:solidFill>
              </a:rPr>
              <a:t>?</a:t>
            </a:r>
          </a:p>
          <a:p>
            <a:pPr marL="0" indent="0">
              <a:buNone/>
            </a:pPr>
            <a:r>
              <a:rPr lang="sv-SE" altLang="sv-SE" dirty="0" err="1">
                <a:solidFill>
                  <a:schemeClr val="tx2"/>
                </a:solidFill>
              </a:rPr>
              <a:t>Sometimes</a:t>
            </a:r>
            <a:r>
              <a:rPr lang="sv-SE" altLang="sv-SE" dirty="0">
                <a:solidFill>
                  <a:schemeClr val="tx2"/>
                </a:solidFill>
              </a:rPr>
              <a:t>, </a:t>
            </a:r>
            <a:r>
              <a:rPr lang="sv-SE" altLang="sv-SE" dirty="0" err="1">
                <a:solidFill>
                  <a:schemeClr val="tx2"/>
                </a:solidFill>
              </a:rPr>
              <a:t>there</a:t>
            </a:r>
            <a:r>
              <a:rPr lang="sv-SE" altLang="sv-SE" dirty="0">
                <a:solidFill>
                  <a:schemeClr val="tx2"/>
                </a:solidFill>
              </a:rPr>
              <a:t> </a:t>
            </a:r>
            <a:r>
              <a:rPr lang="sv-SE" altLang="sv-SE" dirty="0" err="1">
                <a:solidFill>
                  <a:schemeClr val="tx2"/>
                </a:solidFill>
              </a:rPr>
              <a:t>are</a:t>
            </a:r>
            <a:r>
              <a:rPr lang="sv-SE" altLang="sv-SE" dirty="0">
                <a:solidFill>
                  <a:schemeClr val="tx2"/>
                </a:solidFill>
              </a:rPr>
              <a:t> </a:t>
            </a:r>
            <a:r>
              <a:rPr lang="sv-SE" altLang="sv-SE" dirty="0" err="1">
                <a:solidFill>
                  <a:schemeClr val="tx2"/>
                </a:solidFill>
              </a:rPr>
              <a:t>things</a:t>
            </a:r>
            <a:r>
              <a:rPr lang="sv-SE" altLang="sv-SE" dirty="0">
                <a:solidFill>
                  <a:schemeClr val="tx2"/>
                </a:solidFill>
              </a:rPr>
              <a:t> </a:t>
            </a:r>
            <a:r>
              <a:rPr lang="sv-SE" altLang="sv-SE" dirty="0" err="1">
                <a:solidFill>
                  <a:schemeClr val="tx2"/>
                </a:solidFill>
              </a:rPr>
              <a:t>deemed</a:t>
            </a:r>
            <a:r>
              <a:rPr lang="sv-SE" altLang="sv-SE" dirty="0">
                <a:solidFill>
                  <a:schemeClr val="tx2"/>
                </a:solidFill>
              </a:rPr>
              <a:t> to be </a:t>
            </a:r>
            <a:r>
              <a:rPr lang="sv-SE" altLang="sv-SE" dirty="0" err="1">
                <a:solidFill>
                  <a:schemeClr val="tx2"/>
                </a:solidFill>
              </a:rPr>
              <a:t>more</a:t>
            </a:r>
            <a:r>
              <a:rPr lang="sv-SE" altLang="sv-SE" dirty="0">
                <a:solidFill>
                  <a:schemeClr val="tx2"/>
                </a:solidFill>
              </a:rPr>
              <a:t> </a:t>
            </a:r>
            <a:r>
              <a:rPr lang="sv-SE" altLang="sv-SE" dirty="0" err="1">
                <a:solidFill>
                  <a:schemeClr val="tx2"/>
                </a:solidFill>
              </a:rPr>
              <a:t>important</a:t>
            </a:r>
            <a:r>
              <a:rPr lang="sv-SE" altLang="sv-SE" dirty="0">
                <a:solidFill>
                  <a:schemeClr val="tx2"/>
                </a:solidFill>
              </a:rPr>
              <a:t> </a:t>
            </a:r>
            <a:r>
              <a:rPr lang="sv-SE" altLang="sv-SE" dirty="0" err="1">
                <a:solidFill>
                  <a:schemeClr val="tx2"/>
                </a:solidFill>
              </a:rPr>
              <a:t>than</a:t>
            </a:r>
            <a:r>
              <a:rPr lang="sv-SE" altLang="sv-SE" dirty="0">
                <a:solidFill>
                  <a:schemeClr val="tx2"/>
                </a:solidFill>
              </a:rPr>
              <a:t> </a:t>
            </a:r>
            <a:r>
              <a:rPr lang="sv-SE" altLang="sv-SE" dirty="0" err="1">
                <a:solidFill>
                  <a:schemeClr val="tx2"/>
                </a:solidFill>
              </a:rPr>
              <a:t>what’s</a:t>
            </a:r>
            <a:r>
              <a:rPr lang="sv-SE" altLang="sv-SE" dirty="0">
                <a:solidFill>
                  <a:schemeClr val="tx2"/>
                </a:solidFill>
              </a:rPr>
              <a:t> best for the </a:t>
            </a:r>
            <a:r>
              <a:rPr lang="sv-SE" altLang="sv-SE" dirty="0" err="1">
                <a:solidFill>
                  <a:schemeClr val="tx2"/>
                </a:solidFill>
              </a:rPr>
              <a:t>children</a:t>
            </a:r>
            <a:r>
              <a:rPr lang="sv-SE" altLang="sv-SE" dirty="0">
                <a:solidFill>
                  <a:schemeClr val="tx2"/>
                </a:solidFill>
              </a:rPr>
              <a:t>. </a:t>
            </a:r>
          </a:p>
          <a:p>
            <a:pPr marL="0" indent="0">
              <a:buNone/>
            </a:pPr>
            <a:r>
              <a:rPr lang="sv-SE" altLang="sv-SE" dirty="0" err="1">
                <a:solidFill>
                  <a:schemeClr val="tx2"/>
                </a:solidFill>
              </a:rPr>
              <a:t>But</a:t>
            </a:r>
            <a:r>
              <a:rPr lang="sv-SE" altLang="sv-SE" dirty="0">
                <a:solidFill>
                  <a:schemeClr val="tx2"/>
                </a:solidFill>
              </a:rPr>
              <a:t> the </a:t>
            </a:r>
            <a:r>
              <a:rPr lang="sv-SE" altLang="sv-SE" dirty="0" err="1">
                <a:solidFill>
                  <a:schemeClr val="tx2"/>
                </a:solidFill>
              </a:rPr>
              <a:t>politicians</a:t>
            </a:r>
            <a:r>
              <a:rPr lang="sv-SE" altLang="sv-SE" dirty="0">
                <a:solidFill>
                  <a:schemeClr val="tx2"/>
                </a:solidFill>
              </a:rPr>
              <a:t> </a:t>
            </a:r>
            <a:r>
              <a:rPr lang="sv-SE" altLang="sv-SE" dirty="0" err="1">
                <a:solidFill>
                  <a:schemeClr val="tx2"/>
                </a:solidFill>
              </a:rPr>
              <a:t>always</a:t>
            </a:r>
            <a:r>
              <a:rPr lang="sv-SE" altLang="sv-SE" dirty="0">
                <a:solidFill>
                  <a:schemeClr val="tx2"/>
                </a:solidFill>
              </a:rPr>
              <a:t> must show </a:t>
            </a:r>
            <a:r>
              <a:rPr lang="sv-SE" altLang="sv-SE" dirty="0" err="1">
                <a:solidFill>
                  <a:schemeClr val="tx2"/>
                </a:solidFill>
              </a:rPr>
              <a:t>that</a:t>
            </a:r>
            <a:r>
              <a:rPr lang="sv-SE" altLang="sv-SE" dirty="0">
                <a:solidFill>
                  <a:schemeClr val="tx2"/>
                </a:solidFill>
              </a:rPr>
              <a:t> </a:t>
            </a:r>
            <a:r>
              <a:rPr lang="sv-SE" altLang="sv-SE" dirty="0" err="1">
                <a:solidFill>
                  <a:schemeClr val="tx2"/>
                </a:solidFill>
              </a:rPr>
              <a:t>they</a:t>
            </a:r>
            <a:r>
              <a:rPr lang="sv-SE" altLang="sv-SE" dirty="0">
                <a:solidFill>
                  <a:schemeClr val="tx2"/>
                </a:solidFill>
              </a:rPr>
              <a:t> </a:t>
            </a:r>
            <a:r>
              <a:rPr lang="sv-SE" altLang="sv-SE" dirty="0" err="1">
                <a:solidFill>
                  <a:schemeClr val="tx2"/>
                </a:solidFill>
              </a:rPr>
              <a:t>have</a:t>
            </a:r>
            <a:r>
              <a:rPr lang="sv-SE" altLang="sv-SE" dirty="0">
                <a:solidFill>
                  <a:schemeClr val="tx2"/>
                </a:solidFill>
              </a:rPr>
              <a:t> </a:t>
            </a:r>
            <a:r>
              <a:rPr lang="sv-SE" altLang="sv-SE" dirty="0" err="1">
                <a:solidFill>
                  <a:schemeClr val="tx2"/>
                </a:solidFill>
              </a:rPr>
              <a:t>considered</a:t>
            </a:r>
            <a:r>
              <a:rPr lang="sv-SE" altLang="sv-SE" dirty="0">
                <a:solidFill>
                  <a:schemeClr val="tx2"/>
                </a:solidFill>
              </a:rPr>
              <a:t> the </a:t>
            </a:r>
            <a:r>
              <a:rPr lang="sv-SE" altLang="sv-SE" dirty="0" err="1">
                <a:solidFill>
                  <a:schemeClr val="tx2"/>
                </a:solidFill>
              </a:rPr>
              <a:t>children’s</a:t>
            </a:r>
            <a:r>
              <a:rPr lang="sv-SE" altLang="sv-SE" dirty="0">
                <a:solidFill>
                  <a:schemeClr val="tx2"/>
                </a:solidFill>
              </a:rPr>
              <a:t> best interests. </a:t>
            </a:r>
          </a:p>
          <a:p>
            <a:pPr marL="0" indent="0">
              <a:buNone/>
            </a:pPr>
            <a:endParaRPr lang="sv-SE" dirty="0">
              <a:solidFill>
                <a:srgbClr val="FF0000"/>
              </a:solidFill>
            </a:endParaRPr>
          </a:p>
        </p:txBody>
      </p:sp>
      <p:sp>
        <p:nvSpPr>
          <p:cNvPr id="4" name="Platshållare för datum 3">
            <a:extLst>
              <a:ext uri="{FF2B5EF4-FFF2-40B4-BE49-F238E27FC236}">
                <a16:creationId xmlns:a16="http://schemas.microsoft.com/office/drawing/2014/main" id="{D51CD51A-C4F4-4E4D-A36B-96AE4A8A8A50}"/>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255F3F2D-1ED0-4DFD-AE6E-2215328F5BF2}"/>
              </a:ext>
            </a:extLst>
          </p:cNvPr>
          <p:cNvSpPr>
            <a:spLocks noGrp="1"/>
          </p:cNvSpPr>
          <p:nvPr>
            <p:ph type="ftr" sz="quarter" idx="11"/>
          </p:nvPr>
        </p:nvSpPr>
        <p:spPr/>
        <p:txBody>
          <a:bodyPr/>
          <a:lstStyle/>
          <a:p>
            <a:r>
              <a:rPr lang="sv-SE"/>
              <a:t>Ingrid Engdahl, OMEP VP for Europe</a:t>
            </a:r>
          </a:p>
        </p:txBody>
      </p:sp>
    </p:spTree>
    <p:extLst>
      <p:ext uri="{BB962C8B-B14F-4D97-AF65-F5344CB8AC3E}">
        <p14:creationId xmlns:p14="http://schemas.microsoft.com/office/powerpoint/2010/main" val="353015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ubrik 1">
            <a:extLst>
              <a:ext uri="{FF2B5EF4-FFF2-40B4-BE49-F238E27FC236}">
                <a16:creationId xmlns:a16="http://schemas.microsoft.com/office/drawing/2014/main" id="{A249DFF5-FA93-47FB-AFDF-0A1CB7AAD766}"/>
              </a:ext>
            </a:extLst>
          </p:cNvPr>
          <p:cNvSpPr>
            <a:spLocks noGrp="1" noChangeArrowheads="1"/>
          </p:cNvSpPr>
          <p:nvPr>
            <p:ph type="title"/>
          </p:nvPr>
        </p:nvSpPr>
        <p:spPr>
          <a:xfrm>
            <a:off x="416894" y="226937"/>
            <a:ext cx="8515350" cy="1143000"/>
          </a:xfrm>
        </p:spPr>
        <p:txBody>
          <a:bodyPr>
            <a:normAutofit fontScale="90000"/>
          </a:bodyPr>
          <a:lstStyle/>
          <a:p>
            <a:r>
              <a:rPr lang="cs-CZ" b="1" dirty="0"/>
              <a:t>Právo na život, přežití a rozvoj (článek 6)</a:t>
            </a:r>
            <a:endParaRPr lang="sv-SE" dirty="0"/>
          </a:p>
        </p:txBody>
      </p:sp>
      <p:sp>
        <p:nvSpPr>
          <p:cNvPr id="21507" name="Platshållare för innehåll 2">
            <a:extLst>
              <a:ext uri="{FF2B5EF4-FFF2-40B4-BE49-F238E27FC236}">
                <a16:creationId xmlns:a16="http://schemas.microsoft.com/office/drawing/2014/main" id="{0BC18487-BDF3-439B-AC60-A031F74CEF15}"/>
              </a:ext>
            </a:extLst>
          </p:cNvPr>
          <p:cNvSpPr>
            <a:spLocks noGrp="1" noChangeArrowheads="1"/>
          </p:cNvSpPr>
          <p:nvPr>
            <p:ph idx="1"/>
          </p:nvPr>
        </p:nvSpPr>
        <p:spPr>
          <a:xfrm>
            <a:off x="628650" y="1708225"/>
            <a:ext cx="7886700" cy="4351338"/>
          </a:xfrm>
        </p:spPr>
        <p:txBody>
          <a:bodyPr>
            <a:normAutofit/>
          </a:bodyPr>
          <a:lstStyle/>
          <a:p>
            <a:pPr marL="0" indent="0">
              <a:buNone/>
            </a:pPr>
            <a:r>
              <a:rPr lang="cs-CZ" dirty="0">
                <a:solidFill>
                  <a:srgbClr val="FF0000"/>
                </a:solidFill>
              </a:rPr>
              <a:t>Děti mají právo žít. Vlády jednotlivých zemí odpovídají za to, že děti mohou žít a vyrůstat ve zdravém a bezpečném prostředí.</a:t>
            </a:r>
            <a:endParaRPr lang="sv-SE" dirty="0">
              <a:solidFill>
                <a:srgbClr val="FF0000"/>
              </a:solidFill>
            </a:endParaRPr>
          </a:p>
          <a:p>
            <a:pPr marL="0" indent="0">
              <a:buFont typeface="Wingdings" panose="05000000000000000000" pitchFamily="2" charset="2"/>
              <a:buNone/>
            </a:pPr>
            <a:endParaRPr lang="sv-SE" altLang="sv-SE" dirty="0">
              <a:solidFill>
                <a:schemeClr val="tx2"/>
              </a:solidFill>
            </a:endParaRPr>
          </a:p>
          <a:p>
            <a:pPr marL="0" indent="0">
              <a:buFont typeface="Wingdings" panose="05000000000000000000" pitchFamily="2" charset="2"/>
              <a:buNone/>
            </a:pPr>
            <a:r>
              <a:rPr lang="sv-SE" altLang="sv-SE" dirty="0" err="1">
                <a:solidFill>
                  <a:schemeClr val="tx2"/>
                </a:solidFill>
              </a:rPr>
              <a:t>This</a:t>
            </a:r>
            <a:r>
              <a:rPr lang="sv-SE" altLang="sv-SE" dirty="0">
                <a:solidFill>
                  <a:schemeClr val="tx2"/>
                </a:solidFill>
              </a:rPr>
              <a:t> </a:t>
            </a:r>
            <a:r>
              <a:rPr lang="sv-SE" altLang="sv-SE" dirty="0" err="1">
                <a:solidFill>
                  <a:schemeClr val="tx2"/>
                </a:solidFill>
              </a:rPr>
              <a:t>article</a:t>
            </a:r>
            <a:r>
              <a:rPr lang="sv-SE" altLang="sv-SE" dirty="0">
                <a:solidFill>
                  <a:schemeClr val="tx2"/>
                </a:solidFill>
              </a:rPr>
              <a:t> is </a:t>
            </a:r>
            <a:r>
              <a:rPr lang="sv-SE" altLang="sv-SE" dirty="0" err="1">
                <a:solidFill>
                  <a:schemeClr val="tx2"/>
                </a:solidFill>
              </a:rPr>
              <a:t>about</a:t>
            </a:r>
            <a:r>
              <a:rPr lang="sv-SE" altLang="sv-SE" dirty="0">
                <a:solidFill>
                  <a:schemeClr val="tx2"/>
                </a:solidFill>
              </a:rPr>
              <a:t> </a:t>
            </a:r>
            <a:r>
              <a:rPr lang="sv-SE" altLang="sv-SE" dirty="0" err="1">
                <a:solidFill>
                  <a:schemeClr val="tx2"/>
                </a:solidFill>
              </a:rPr>
              <a:t>security</a:t>
            </a:r>
            <a:r>
              <a:rPr lang="sv-SE" altLang="sv-SE" dirty="0">
                <a:solidFill>
                  <a:schemeClr val="tx2"/>
                </a:solidFill>
              </a:rPr>
              <a:t>, love, </a:t>
            </a:r>
            <a:r>
              <a:rPr lang="sv-SE" altLang="sv-SE" dirty="0" err="1">
                <a:solidFill>
                  <a:schemeClr val="tx2"/>
                </a:solidFill>
              </a:rPr>
              <a:t>food</a:t>
            </a:r>
            <a:r>
              <a:rPr lang="sv-SE" altLang="sv-SE" dirty="0">
                <a:solidFill>
                  <a:schemeClr val="tx2"/>
                </a:solidFill>
              </a:rPr>
              <a:t>, </a:t>
            </a:r>
            <a:r>
              <a:rPr lang="sv-SE" altLang="sv-SE" dirty="0" err="1">
                <a:solidFill>
                  <a:schemeClr val="tx2"/>
                </a:solidFill>
              </a:rPr>
              <a:t>healthcare</a:t>
            </a:r>
            <a:r>
              <a:rPr lang="sv-SE" altLang="sv-SE" dirty="0">
                <a:solidFill>
                  <a:schemeClr val="tx2"/>
                </a:solidFill>
              </a:rPr>
              <a:t>, a </a:t>
            </a:r>
            <a:r>
              <a:rPr lang="sv-SE" altLang="sv-SE" dirty="0" err="1">
                <a:solidFill>
                  <a:schemeClr val="tx2"/>
                </a:solidFill>
              </a:rPr>
              <a:t>home</a:t>
            </a:r>
            <a:r>
              <a:rPr lang="sv-SE" altLang="sv-SE" dirty="0">
                <a:solidFill>
                  <a:schemeClr val="tx2"/>
                </a:solidFill>
              </a:rPr>
              <a:t>, </a:t>
            </a:r>
            <a:r>
              <a:rPr lang="sv-SE" altLang="sv-SE" dirty="0" err="1">
                <a:solidFill>
                  <a:schemeClr val="tx2"/>
                </a:solidFill>
              </a:rPr>
              <a:t>possibilities</a:t>
            </a:r>
            <a:r>
              <a:rPr lang="sv-SE" altLang="sv-SE" dirty="0">
                <a:solidFill>
                  <a:schemeClr val="tx2"/>
                </a:solidFill>
              </a:rPr>
              <a:t> to play, to go to </a:t>
            </a:r>
            <a:r>
              <a:rPr lang="sv-SE" altLang="sv-SE" dirty="0" err="1">
                <a:solidFill>
                  <a:schemeClr val="tx2"/>
                </a:solidFill>
              </a:rPr>
              <a:t>preschool</a:t>
            </a:r>
            <a:r>
              <a:rPr lang="sv-SE" altLang="sv-SE" dirty="0">
                <a:solidFill>
                  <a:schemeClr val="tx2"/>
                </a:solidFill>
              </a:rPr>
              <a:t> and </a:t>
            </a:r>
            <a:r>
              <a:rPr lang="sv-SE" altLang="sv-SE" dirty="0" err="1">
                <a:solidFill>
                  <a:schemeClr val="tx2"/>
                </a:solidFill>
              </a:rPr>
              <a:t>school</a:t>
            </a:r>
            <a:r>
              <a:rPr lang="sv-SE" altLang="sv-SE" dirty="0">
                <a:solidFill>
                  <a:schemeClr val="tx2"/>
                </a:solidFill>
              </a:rPr>
              <a:t>.</a:t>
            </a:r>
          </a:p>
        </p:txBody>
      </p:sp>
      <p:sp>
        <p:nvSpPr>
          <p:cNvPr id="21508" name="Platshållare för sidfot 4">
            <a:extLst>
              <a:ext uri="{FF2B5EF4-FFF2-40B4-BE49-F238E27FC236}">
                <a16:creationId xmlns:a16="http://schemas.microsoft.com/office/drawing/2014/main" id="{228D9DA8-96BF-4892-93D9-7D2F56D2FA50}"/>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sv-SE" altLang="sv-SE" sz="1400"/>
              <a:t>Ingrid Engdahl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54E66A-56D3-4BD4-A92D-5ECDF53B1B6F}"/>
              </a:ext>
            </a:extLst>
          </p:cNvPr>
          <p:cNvSpPr>
            <a:spLocks noGrp="1"/>
          </p:cNvSpPr>
          <p:nvPr>
            <p:ph type="title"/>
          </p:nvPr>
        </p:nvSpPr>
        <p:spPr>
          <a:xfrm>
            <a:off x="0" y="18255"/>
            <a:ext cx="9160243" cy="1325563"/>
          </a:xfrm>
          <a:solidFill>
            <a:schemeClr val="accent6">
              <a:lumMod val="40000"/>
              <a:lumOff val="60000"/>
            </a:schemeClr>
          </a:solidFill>
        </p:spPr>
        <p:txBody>
          <a:bodyPr/>
          <a:lstStyle/>
          <a:p>
            <a:pPr algn="ctr"/>
            <a:r>
              <a:rPr lang="sv-SE" b="1" dirty="0">
                <a:solidFill>
                  <a:srgbClr val="FF0000"/>
                </a:solidFill>
              </a:rPr>
              <a:t>OMEP </a:t>
            </a:r>
            <a:r>
              <a:rPr lang="sv-SE" b="1" dirty="0" err="1">
                <a:solidFill>
                  <a:srgbClr val="FF0000"/>
                </a:solidFill>
              </a:rPr>
              <a:t>Declaration</a:t>
            </a:r>
            <a:r>
              <a:rPr lang="sv-SE" b="1" dirty="0">
                <a:solidFill>
                  <a:srgbClr val="FF0000"/>
                </a:solidFill>
              </a:rPr>
              <a:t> </a:t>
            </a:r>
            <a:r>
              <a:rPr lang="sv-SE" b="1" dirty="0" err="1">
                <a:solidFill>
                  <a:srgbClr val="FF0000"/>
                </a:solidFill>
              </a:rPr>
              <a:t>Lisbon</a:t>
            </a:r>
            <a:r>
              <a:rPr lang="sv-SE" b="1" dirty="0">
                <a:solidFill>
                  <a:srgbClr val="FF0000"/>
                </a:solidFill>
              </a:rPr>
              <a:t> 2019</a:t>
            </a:r>
          </a:p>
        </p:txBody>
      </p:sp>
      <p:sp>
        <p:nvSpPr>
          <p:cNvPr id="3" name="Platshållare för innehåll 2">
            <a:extLst>
              <a:ext uri="{FF2B5EF4-FFF2-40B4-BE49-F238E27FC236}">
                <a16:creationId xmlns:a16="http://schemas.microsoft.com/office/drawing/2014/main" id="{A1D1F580-A837-44BF-96EF-C016177B6FD8}"/>
              </a:ext>
            </a:extLst>
          </p:cNvPr>
          <p:cNvSpPr>
            <a:spLocks noGrp="1"/>
          </p:cNvSpPr>
          <p:nvPr>
            <p:ph idx="1"/>
          </p:nvPr>
        </p:nvSpPr>
        <p:spPr>
          <a:xfrm>
            <a:off x="628650" y="1527242"/>
            <a:ext cx="7886700" cy="4351338"/>
          </a:xfrm>
        </p:spPr>
        <p:txBody>
          <a:bodyPr>
            <a:normAutofit fontScale="92500" lnSpcReduction="10000"/>
          </a:bodyPr>
          <a:lstStyle/>
          <a:p>
            <a:pPr marL="0" indent="0">
              <a:buNone/>
            </a:pPr>
            <a:r>
              <a:rPr lang="es-CL" dirty="0">
                <a:solidFill>
                  <a:schemeClr val="tx2"/>
                </a:solidFill>
              </a:rPr>
              <a:t>However, today too many children in Europe and around the world are living under dreadful circumstances. </a:t>
            </a:r>
          </a:p>
          <a:p>
            <a:pPr marL="0" indent="0">
              <a:buNone/>
            </a:pPr>
            <a:r>
              <a:rPr lang="es-CL" dirty="0">
                <a:solidFill>
                  <a:schemeClr val="tx2"/>
                </a:solidFill>
              </a:rPr>
              <a:t>Children in migration are among the most vulnerable, and on the doorsteps to Europe, there are children living in camps, even imprisoned. These children are living in extreme conditions, calling for immediate action. </a:t>
            </a:r>
          </a:p>
          <a:p>
            <a:pPr marL="0" indent="0">
              <a:buNone/>
            </a:pPr>
            <a:r>
              <a:rPr lang="es-CL" dirty="0">
                <a:solidFill>
                  <a:schemeClr val="tx2"/>
                </a:solidFill>
              </a:rPr>
              <a:t>Governments have a special responsibility towards these children, to bring them to safety, to help and support them. </a:t>
            </a:r>
          </a:p>
          <a:p>
            <a:pPr marL="0" indent="0">
              <a:buNone/>
            </a:pPr>
            <a:r>
              <a:rPr lang="es-CL" b="1" dirty="0">
                <a:solidFill>
                  <a:schemeClr val="tx2"/>
                </a:solidFill>
              </a:rPr>
              <a:t>For young children, every single day is of vital importance for their physical and mental health</a:t>
            </a:r>
            <a:r>
              <a:rPr lang="es-CL" b="1" dirty="0"/>
              <a:t>. </a:t>
            </a:r>
            <a:endParaRPr lang="sv-SE" b="1" dirty="0"/>
          </a:p>
        </p:txBody>
      </p:sp>
      <p:sp>
        <p:nvSpPr>
          <p:cNvPr id="4" name="Platshållare för datum 3">
            <a:extLst>
              <a:ext uri="{FF2B5EF4-FFF2-40B4-BE49-F238E27FC236}">
                <a16:creationId xmlns:a16="http://schemas.microsoft.com/office/drawing/2014/main" id="{0DEA43C8-5E57-4FD0-8F62-432F9BBB1D4E}"/>
              </a:ext>
            </a:extLst>
          </p:cNvPr>
          <p:cNvSpPr>
            <a:spLocks noGrp="1"/>
          </p:cNvSpPr>
          <p:nvPr>
            <p:ph type="dt" sz="half" idx="10"/>
          </p:nvPr>
        </p:nvSpPr>
        <p:spPr>
          <a:xfrm>
            <a:off x="628650" y="6375601"/>
            <a:ext cx="2057400" cy="365125"/>
          </a:xfrm>
        </p:spPr>
        <p:txBody>
          <a:bodyPr/>
          <a:lstStyle/>
          <a:p>
            <a:endParaRPr lang="sv-SE"/>
          </a:p>
        </p:txBody>
      </p:sp>
      <p:sp>
        <p:nvSpPr>
          <p:cNvPr id="5" name="Platshållare för sidfot 4">
            <a:extLst>
              <a:ext uri="{FF2B5EF4-FFF2-40B4-BE49-F238E27FC236}">
                <a16:creationId xmlns:a16="http://schemas.microsoft.com/office/drawing/2014/main" id="{6D95F73D-1FD6-4D84-9BA8-787D2820CEB5}"/>
              </a:ext>
            </a:extLst>
          </p:cNvPr>
          <p:cNvSpPr>
            <a:spLocks noGrp="1"/>
          </p:cNvSpPr>
          <p:nvPr>
            <p:ph type="ftr" sz="quarter" idx="11"/>
          </p:nvPr>
        </p:nvSpPr>
        <p:spPr/>
        <p:txBody>
          <a:bodyPr/>
          <a:lstStyle/>
          <a:p>
            <a:r>
              <a:rPr lang="sv-SE"/>
              <a:t>Ingrid Engdahl, OMEP VP for Europe</a:t>
            </a:r>
          </a:p>
        </p:txBody>
      </p:sp>
    </p:spTree>
    <p:extLst>
      <p:ext uri="{BB962C8B-B14F-4D97-AF65-F5344CB8AC3E}">
        <p14:creationId xmlns:p14="http://schemas.microsoft.com/office/powerpoint/2010/main" val="1660512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ubrik 1">
            <a:extLst>
              <a:ext uri="{FF2B5EF4-FFF2-40B4-BE49-F238E27FC236}">
                <a16:creationId xmlns:a16="http://schemas.microsoft.com/office/drawing/2014/main" id="{E04AA740-E3D0-4800-A8E9-FEDC44757B33}"/>
              </a:ext>
            </a:extLst>
          </p:cNvPr>
          <p:cNvSpPr>
            <a:spLocks noGrp="1" noChangeArrowheads="1"/>
          </p:cNvSpPr>
          <p:nvPr>
            <p:ph type="title"/>
          </p:nvPr>
        </p:nvSpPr>
        <p:spPr>
          <a:xfrm>
            <a:off x="722312" y="227330"/>
            <a:ext cx="7924800" cy="996950"/>
          </a:xfrm>
        </p:spPr>
        <p:txBody>
          <a:bodyPr>
            <a:normAutofit/>
          </a:bodyPr>
          <a:lstStyle/>
          <a:p>
            <a:r>
              <a:rPr lang="cs-CZ" b="1" dirty="0"/>
              <a:t>Respekt k názoru dětí (článek 12)</a:t>
            </a:r>
            <a:endParaRPr lang="sv-SE" dirty="0"/>
          </a:p>
        </p:txBody>
      </p:sp>
      <p:sp>
        <p:nvSpPr>
          <p:cNvPr id="22531" name="Platshållare för innehåll 2">
            <a:extLst>
              <a:ext uri="{FF2B5EF4-FFF2-40B4-BE49-F238E27FC236}">
                <a16:creationId xmlns:a16="http://schemas.microsoft.com/office/drawing/2014/main" id="{64FEC659-7C9B-4430-8FDA-19AB4ED5603D}"/>
              </a:ext>
            </a:extLst>
          </p:cNvPr>
          <p:cNvSpPr>
            <a:spLocks noGrp="1" noChangeArrowheads="1"/>
          </p:cNvSpPr>
          <p:nvPr>
            <p:ph idx="1"/>
          </p:nvPr>
        </p:nvSpPr>
        <p:spPr>
          <a:xfrm>
            <a:off x="838200" y="1299411"/>
            <a:ext cx="7693025" cy="5239502"/>
          </a:xfrm>
        </p:spPr>
        <p:txBody>
          <a:bodyPr>
            <a:normAutofit fontScale="77500" lnSpcReduction="20000"/>
          </a:bodyPr>
          <a:lstStyle/>
          <a:p>
            <a:pPr>
              <a:buNone/>
            </a:pPr>
            <a:r>
              <a:rPr lang="cs-CZ" dirty="0">
                <a:solidFill>
                  <a:srgbClr val="FF0000"/>
                </a:solidFill>
              </a:rPr>
              <a:t>Když dospělí dělají rozhodnutí, která ovlivní život dětí, mají děti právo se k tomuto rozhodnutí vyjádřit a jejich názor by měl být brán v potaz. To však neznamená, že děti mohou rodičům říkat, co mají dělat. Úmluva o právech dítěte se snaží motivovat dospělé, aby naslouchali dětem a zahrnuli je do rozhodovacího procesu - nedává v žádném případě dětem nadvládu nad dospělými. </a:t>
            </a:r>
            <a:endParaRPr lang="en-US" altLang="en-US" dirty="0">
              <a:solidFill>
                <a:srgbClr val="FF0000"/>
              </a:solidFill>
            </a:endParaRPr>
          </a:p>
          <a:p>
            <a:pPr>
              <a:buNone/>
            </a:pPr>
            <a:r>
              <a:rPr lang="en-GB" altLang="en-US" sz="3500" dirty="0">
                <a:solidFill>
                  <a:schemeClr val="tx2"/>
                </a:solidFill>
              </a:rPr>
              <a:t>Adults shall listen to children. </a:t>
            </a:r>
          </a:p>
          <a:p>
            <a:pPr eaLnBrk="1" hangingPunct="1">
              <a:buFont typeface="Wingdings" panose="05000000000000000000" pitchFamily="2" charset="2"/>
              <a:buNone/>
            </a:pPr>
            <a:r>
              <a:rPr lang="en-GB" altLang="en-US" sz="3500" dirty="0">
                <a:solidFill>
                  <a:schemeClr val="tx2"/>
                </a:solidFill>
              </a:rPr>
              <a:t>Authorities and courts shall ask children about their opinions and listen to the children before they make decisions affecting the child. </a:t>
            </a:r>
          </a:p>
          <a:p>
            <a:pPr eaLnBrk="1" hangingPunct="1">
              <a:buFont typeface="Wingdings" panose="05000000000000000000" pitchFamily="2" charset="2"/>
              <a:buNone/>
            </a:pPr>
            <a:r>
              <a:rPr lang="en-GB" altLang="en-US" sz="3500" dirty="0">
                <a:solidFill>
                  <a:schemeClr val="tx2"/>
                </a:solidFill>
              </a:rPr>
              <a:t>It could also mean that teachers shall ask the children before making decisions.</a:t>
            </a:r>
          </a:p>
          <a:p>
            <a:pPr eaLnBrk="1" hangingPunct="1">
              <a:buFont typeface="Wingdings" panose="05000000000000000000" pitchFamily="2" charset="2"/>
              <a:buNone/>
            </a:pPr>
            <a:r>
              <a:rPr lang="en-GB" altLang="en-US" sz="3500" dirty="0">
                <a:solidFill>
                  <a:schemeClr val="tx2"/>
                </a:solidFill>
              </a:rPr>
              <a:t>Politicians in a municipality shall ask children what they think before deciding in affairs concerning children. </a:t>
            </a:r>
            <a:r>
              <a:rPr lang="sv-SE" altLang="en-US" dirty="0"/>
              <a:t>						</a:t>
            </a:r>
            <a:endParaRPr lang="sv-SE" altLang="en-US" sz="2400" dirty="0"/>
          </a:p>
        </p:txBody>
      </p:sp>
      <p:sp>
        <p:nvSpPr>
          <p:cNvPr id="22532" name="Platshållare för sidfot 2">
            <a:extLst>
              <a:ext uri="{FF2B5EF4-FFF2-40B4-BE49-F238E27FC236}">
                <a16:creationId xmlns:a16="http://schemas.microsoft.com/office/drawing/2014/main" id="{2A48588F-C7C5-4F2B-BF0E-889D608FF201}"/>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sv-SE" altLang="sv-SE" sz="1400"/>
              <a:t>Ingrid Engdahl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7681FD-443E-46A5-B874-34328D938467}"/>
              </a:ext>
            </a:extLst>
          </p:cNvPr>
          <p:cNvSpPr>
            <a:spLocks noGrp="1"/>
          </p:cNvSpPr>
          <p:nvPr>
            <p:ph type="title"/>
          </p:nvPr>
        </p:nvSpPr>
        <p:spPr/>
        <p:txBody>
          <a:bodyPr/>
          <a:lstStyle/>
          <a:p>
            <a:r>
              <a:rPr lang="sv-SE" b="1" dirty="0" err="1">
                <a:solidFill>
                  <a:srgbClr val="FF0000"/>
                </a:solidFill>
              </a:rPr>
              <a:t>Article</a:t>
            </a:r>
            <a:r>
              <a:rPr lang="sv-SE" b="1" dirty="0">
                <a:solidFill>
                  <a:srgbClr val="FF0000"/>
                </a:solidFill>
              </a:rPr>
              <a:t> 13 </a:t>
            </a:r>
            <a:r>
              <a:rPr lang="sv-SE" b="1" dirty="0" err="1">
                <a:solidFill>
                  <a:srgbClr val="FF0000"/>
                </a:solidFill>
              </a:rPr>
              <a:t>Freedom</a:t>
            </a:r>
            <a:r>
              <a:rPr lang="sv-SE" b="1" dirty="0">
                <a:solidFill>
                  <a:srgbClr val="FF0000"/>
                </a:solidFill>
              </a:rPr>
              <a:t> </a:t>
            </a:r>
            <a:r>
              <a:rPr lang="sv-SE" b="1" dirty="0" err="1">
                <a:solidFill>
                  <a:srgbClr val="FF0000"/>
                </a:solidFill>
              </a:rPr>
              <a:t>of</a:t>
            </a:r>
            <a:r>
              <a:rPr lang="sv-SE" b="1" dirty="0">
                <a:solidFill>
                  <a:srgbClr val="FF0000"/>
                </a:solidFill>
              </a:rPr>
              <a:t> expression</a:t>
            </a:r>
          </a:p>
        </p:txBody>
      </p:sp>
      <p:sp>
        <p:nvSpPr>
          <p:cNvPr id="3" name="Platshållare för innehåll 2">
            <a:extLst>
              <a:ext uri="{FF2B5EF4-FFF2-40B4-BE49-F238E27FC236}">
                <a16:creationId xmlns:a16="http://schemas.microsoft.com/office/drawing/2014/main" id="{7565172D-9D83-4522-9576-2685D98C0F39}"/>
              </a:ext>
            </a:extLst>
          </p:cNvPr>
          <p:cNvSpPr>
            <a:spLocks noGrp="1"/>
          </p:cNvSpPr>
          <p:nvPr>
            <p:ph idx="1"/>
          </p:nvPr>
        </p:nvSpPr>
        <p:spPr/>
        <p:txBody>
          <a:bodyPr/>
          <a:lstStyle/>
          <a:p>
            <a:pPr marL="0" indent="0">
              <a:buNone/>
            </a:pPr>
            <a:r>
              <a:rPr lang="en-US" dirty="0">
                <a:solidFill>
                  <a:schemeClr val="tx2"/>
                </a:solidFill>
              </a:rPr>
              <a:t>Every child must be free to express </a:t>
            </a:r>
          </a:p>
          <a:p>
            <a:pPr marL="0" indent="0">
              <a:buNone/>
            </a:pPr>
            <a:r>
              <a:rPr lang="en-US" dirty="0">
                <a:solidFill>
                  <a:schemeClr val="tx2"/>
                </a:solidFill>
              </a:rPr>
              <a:t>their thoughts and opinions and </a:t>
            </a:r>
          </a:p>
          <a:p>
            <a:pPr marL="0" indent="0">
              <a:buNone/>
            </a:pPr>
            <a:r>
              <a:rPr lang="en-US" dirty="0">
                <a:solidFill>
                  <a:schemeClr val="tx2"/>
                </a:solidFill>
              </a:rPr>
              <a:t>to access all kinds of information, </a:t>
            </a:r>
          </a:p>
          <a:p>
            <a:pPr marL="0" indent="0">
              <a:buNone/>
            </a:pPr>
            <a:r>
              <a:rPr lang="en-US" dirty="0">
                <a:solidFill>
                  <a:schemeClr val="tx2"/>
                </a:solidFill>
              </a:rPr>
              <a:t>as long as it is within the law.</a:t>
            </a:r>
            <a:endParaRPr lang="sv-SE" dirty="0">
              <a:solidFill>
                <a:schemeClr val="tx2"/>
              </a:solidFill>
            </a:endParaRPr>
          </a:p>
        </p:txBody>
      </p:sp>
      <p:sp>
        <p:nvSpPr>
          <p:cNvPr id="4" name="Platshållare för datum 3">
            <a:extLst>
              <a:ext uri="{FF2B5EF4-FFF2-40B4-BE49-F238E27FC236}">
                <a16:creationId xmlns:a16="http://schemas.microsoft.com/office/drawing/2014/main" id="{DCF8D700-71C5-4362-82F7-3492590FF89B}"/>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1F6C8598-097E-413D-98A5-6DF3D9454460}"/>
              </a:ext>
            </a:extLst>
          </p:cNvPr>
          <p:cNvSpPr>
            <a:spLocks noGrp="1"/>
          </p:cNvSpPr>
          <p:nvPr>
            <p:ph type="ftr" sz="quarter" idx="11"/>
          </p:nvPr>
        </p:nvSpPr>
        <p:spPr/>
        <p:txBody>
          <a:bodyPr/>
          <a:lstStyle/>
          <a:p>
            <a:r>
              <a:rPr lang="sv-SE"/>
              <a:t>Ingrid Engdahl, OMEP VP for Europe</a:t>
            </a:r>
          </a:p>
        </p:txBody>
      </p:sp>
    </p:spTree>
    <p:extLst>
      <p:ext uri="{BB962C8B-B14F-4D97-AF65-F5344CB8AC3E}">
        <p14:creationId xmlns:p14="http://schemas.microsoft.com/office/powerpoint/2010/main" val="1757954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a:extLst>
              <a:ext uri="{FF2B5EF4-FFF2-40B4-BE49-F238E27FC236}">
                <a16:creationId xmlns:a16="http://schemas.microsoft.com/office/drawing/2014/main" id="{AE26B2EC-8A48-4D9F-B55B-6B5914901DBC}"/>
              </a:ext>
            </a:extLst>
          </p:cNvPr>
          <p:cNvSpPr>
            <a:spLocks noGrp="1"/>
          </p:cNvSpPr>
          <p:nvPr>
            <p:ph type="ctrTitle" idx="4294967295"/>
          </p:nvPr>
        </p:nvSpPr>
        <p:spPr>
          <a:xfrm>
            <a:off x="0" y="1956049"/>
            <a:ext cx="9144000" cy="1470025"/>
          </a:xfrm>
          <a:solidFill>
            <a:srgbClr val="FFC000"/>
          </a:solidFill>
        </p:spPr>
        <p:txBody>
          <a:bodyPr/>
          <a:lstStyle/>
          <a:p>
            <a:pPr eaLnBrk="1" hangingPunct="1"/>
            <a:r>
              <a:rPr lang="sv-SE" altLang="sv-SE" b="1" dirty="0"/>
              <a:t>			         </a:t>
            </a:r>
            <a:r>
              <a:rPr lang="sv-SE" altLang="sv-SE" b="1" dirty="0">
                <a:solidFill>
                  <a:schemeClr val="accent1">
                    <a:lumMod val="75000"/>
                  </a:schemeClr>
                </a:solidFill>
              </a:rPr>
              <a:t>OMEP</a:t>
            </a:r>
          </a:p>
        </p:txBody>
      </p:sp>
      <p:sp>
        <p:nvSpPr>
          <p:cNvPr id="7171" name="Rectangle 6">
            <a:extLst>
              <a:ext uri="{FF2B5EF4-FFF2-40B4-BE49-F238E27FC236}">
                <a16:creationId xmlns:a16="http://schemas.microsoft.com/office/drawing/2014/main" id="{A6BDCBFF-3314-4119-B614-D1E9C6B011F9}"/>
              </a:ext>
            </a:extLst>
          </p:cNvPr>
          <p:cNvSpPr>
            <a:spLocks noGrp="1"/>
          </p:cNvSpPr>
          <p:nvPr>
            <p:ph type="subTitle" idx="4294967295"/>
          </p:nvPr>
        </p:nvSpPr>
        <p:spPr>
          <a:xfrm>
            <a:off x="612676" y="3927205"/>
            <a:ext cx="7918648" cy="1752600"/>
          </a:xfrm>
        </p:spPr>
        <p:txBody>
          <a:bodyPr/>
          <a:lstStyle/>
          <a:p>
            <a:pPr marL="0" indent="0" algn="ctr" eaLnBrk="1" hangingPunct="1">
              <a:lnSpc>
                <a:spcPct val="90000"/>
              </a:lnSpc>
              <a:buFont typeface="Arial" panose="020B0604020202020204" pitchFamily="34" charset="0"/>
              <a:buNone/>
            </a:pPr>
            <a:r>
              <a:rPr lang="sv-SE" altLang="sv-SE" sz="2800" b="1" dirty="0">
                <a:solidFill>
                  <a:schemeClr val="tx2"/>
                </a:solidFill>
              </a:rPr>
              <a:t>O</a:t>
            </a:r>
            <a:r>
              <a:rPr lang="sv-SE" altLang="sv-SE" sz="2800" dirty="0">
                <a:solidFill>
                  <a:schemeClr val="tx2"/>
                </a:solidFill>
              </a:rPr>
              <a:t>rganisation </a:t>
            </a:r>
            <a:r>
              <a:rPr lang="sv-SE" altLang="sv-SE" sz="2800" b="1" dirty="0">
                <a:solidFill>
                  <a:schemeClr val="tx2"/>
                </a:solidFill>
              </a:rPr>
              <a:t>M</a:t>
            </a:r>
            <a:r>
              <a:rPr lang="sv-SE" altLang="sv-SE" sz="2800" dirty="0">
                <a:solidFill>
                  <a:schemeClr val="tx2"/>
                </a:solidFill>
              </a:rPr>
              <a:t>ondiale </a:t>
            </a:r>
            <a:r>
              <a:rPr lang="sv-SE" altLang="sv-SE" sz="2800" dirty="0" err="1">
                <a:solidFill>
                  <a:schemeClr val="tx2"/>
                </a:solidFill>
              </a:rPr>
              <a:t>pour</a:t>
            </a:r>
            <a:r>
              <a:rPr lang="sv-SE" altLang="sv-SE" sz="2800" dirty="0">
                <a:solidFill>
                  <a:schemeClr val="tx2"/>
                </a:solidFill>
              </a:rPr>
              <a:t> </a:t>
            </a:r>
            <a:r>
              <a:rPr lang="sv-SE" altLang="sv-SE" sz="2800" dirty="0" err="1">
                <a:solidFill>
                  <a:schemeClr val="tx2"/>
                </a:solidFill>
              </a:rPr>
              <a:t>l’</a:t>
            </a:r>
            <a:r>
              <a:rPr lang="sv-SE" altLang="sv-SE" sz="2800" b="1" dirty="0" err="1">
                <a:solidFill>
                  <a:schemeClr val="tx2"/>
                </a:solidFill>
              </a:rPr>
              <a:t>É</a:t>
            </a:r>
            <a:r>
              <a:rPr lang="sv-SE" altLang="sv-SE" sz="2800" dirty="0" err="1">
                <a:solidFill>
                  <a:schemeClr val="tx2"/>
                </a:solidFill>
              </a:rPr>
              <a:t>ducation</a:t>
            </a:r>
            <a:r>
              <a:rPr lang="sv-SE" altLang="sv-SE" sz="2800" dirty="0">
                <a:solidFill>
                  <a:schemeClr val="tx2"/>
                </a:solidFill>
              </a:rPr>
              <a:t> </a:t>
            </a:r>
            <a:r>
              <a:rPr lang="sv-SE" altLang="sv-SE" sz="2800" b="1" dirty="0" err="1">
                <a:solidFill>
                  <a:schemeClr val="tx2"/>
                </a:solidFill>
              </a:rPr>
              <a:t>P</a:t>
            </a:r>
            <a:r>
              <a:rPr lang="sv-SE" altLang="sv-SE" sz="2800" dirty="0" err="1">
                <a:solidFill>
                  <a:schemeClr val="tx2"/>
                </a:solidFill>
              </a:rPr>
              <a:t>réscolaire</a:t>
            </a:r>
            <a:endParaRPr lang="sv-SE" altLang="sv-SE" sz="2800" dirty="0">
              <a:solidFill>
                <a:schemeClr val="tx2"/>
              </a:solidFill>
            </a:endParaRPr>
          </a:p>
          <a:p>
            <a:pPr marL="0" indent="0" algn="ctr" eaLnBrk="1" hangingPunct="1">
              <a:lnSpc>
                <a:spcPct val="90000"/>
              </a:lnSpc>
              <a:buFont typeface="Arial" panose="020B0604020202020204" pitchFamily="34" charset="0"/>
              <a:buNone/>
            </a:pPr>
            <a:endParaRPr lang="sv-SE" altLang="sv-SE" sz="2800" dirty="0">
              <a:solidFill>
                <a:schemeClr val="tx2"/>
              </a:solidFill>
            </a:endParaRPr>
          </a:p>
          <a:p>
            <a:pPr marL="0" indent="0" algn="ctr" eaLnBrk="1" hangingPunct="1">
              <a:lnSpc>
                <a:spcPct val="90000"/>
              </a:lnSpc>
              <a:buFont typeface="Arial" panose="020B0604020202020204" pitchFamily="34" charset="0"/>
              <a:buNone/>
            </a:pPr>
            <a:r>
              <a:rPr lang="sv-SE" altLang="sv-SE" sz="2800" dirty="0">
                <a:solidFill>
                  <a:schemeClr val="tx2"/>
                </a:solidFill>
              </a:rPr>
              <a:t>World Organisation for </a:t>
            </a:r>
            <a:r>
              <a:rPr lang="sv-SE" altLang="sv-SE" sz="2800" dirty="0" err="1">
                <a:solidFill>
                  <a:schemeClr val="tx2"/>
                </a:solidFill>
              </a:rPr>
              <a:t>Early</a:t>
            </a:r>
            <a:r>
              <a:rPr lang="sv-SE" altLang="sv-SE" sz="2800" dirty="0">
                <a:solidFill>
                  <a:schemeClr val="tx2"/>
                </a:solidFill>
              </a:rPr>
              <a:t> </a:t>
            </a:r>
            <a:r>
              <a:rPr lang="sv-SE" altLang="sv-SE" sz="2800" dirty="0" err="1">
                <a:solidFill>
                  <a:schemeClr val="tx2"/>
                </a:solidFill>
              </a:rPr>
              <a:t>Childhood</a:t>
            </a:r>
            <a:r>
              <a:rPr lang="sv-SE" altLang="sv-SE" sz="2800" dirty="0">
                <a:solidFill>
                  <a:schemeClr val="tx2"/>
                </a:solidFill>
              </a:rPr>
              <a:t> </a:t>
            </a:r>
            <a:r>
              <a:rPr lang="sv-SE" altLang="sv-SE" sz="2800" dirty="0" err="1">
                <a:solidFill>
                  <a:schemeClr val="tx2"/>
                </a:solidFill>
              </a:rPr>
              <a:t>Education</a:t>
            </a:r>
            <a:endParaRPr lang="sv-SE" altLang="sv-SE" sz="2800" dirty="0">
              <a:solidFill>
                <a:schemeClr val="tx2"/>
              </a:solidFill>
            </a:endParaRPr>
          </a:p>
        </p:txBody>
      </p:sp>
      <p:cxnSp>
        <p:nvCxnSpPr>
          <p:cNvPr id="6" name="Rak 5">
            <a:extLst>
              <a:ext uri="{FF2B5EF4-FFF2-40B4-BE49-F238E27FC236}">
                <a16:creationId xmlns:a16="http://schemas.microsoft.com/office/drawing/2014/main" id="{AAEE91A4-D342-5F43-8143-BE688B5844B8}"/>
              </a:ext>
            </a:extLst>
          </p:cNvPr>
          <p:cNvCxnSpPr>
            <a:cxnSpLocks/>
          </p:cNvCxnSpPr>
          <p:nvPr/>
        </p:nvCxnSpPr>
        <p:spPr>
          <a:xfrm flipV="1">
            <a:off x="1187624" y="2924944"/>
            <a:ext cx="2795091" cy="1043266"/>
          </a:xfrm>
          <a:prstGeom prst="line">
            <a:avLst/>
          </a:prstGeom>
        </p:spPr>
        <p:style>
          <a:lnRef idx="1">
            <a:schemeClr val="dk1"/>
          </a:lnRef>
          <a:fillRef idx="0">
            <a:schemeClr val="dk1"/>
          </a:fillRef>
          <a:effectRef idx="0">
            <a:schemeClr val="dk1"/>
          </a:effectRef>
          <a:fontRef idx="minor">
            <a:schemeClr val="tx1"/>
          </a:fontRef>
        </p:style>
      </p:cxnSp>
      <p:cxnSp>
        <p:nvCxnSpPr>
          <p:cNvPr id="8" name="Rak 7">
            <a:extLst>
              <a:ext uri="{FF2B5EF4-FFF2-40B4-BE49-F238E27FC236}">
                <a16:creationId xmlns:a16="http://schemas.microsoft.com/office/drawing/2014/main" id="{C155E20D-14FD-A742-B8ED-90D0C4FEB5BD}"/>
              </a:ext>
            </a:extLst>
          </p:cNvPr>
          <p:cNvCxnSpPr>
            <a:cxnSpLocks/>
          </p:cNvCxnSpPr>
          <p:nvPr/>
        </p:nvCxnSpPr>
        <p:spPr>
          <a:xfrm flipV="1">
            <a:off x="3059832" y="2924944"/>
            <a:ext cx="1451149" cy="961256"/>
          </a:xfrm>
          <a:prstGeom prst="line">
            <a:avLst/>
          </a:prstGeom>
        </p:spPr>
        <p:style>
          <a:lnRef idx="1">
            <a:schemeClr val="dk1"/>
          </a:lnRef>
          <a:fillRef idx="0">
            <a:schemeClr val="dk1"/>
          </a:fillRef>
          <a:effectRef idx="0">
            <a:schemeClr val="dk1"/>
          </a:effectRef>
          <a:fontRef idx="minor">
            <a:schemeClr val="tx1"/>
          </a:fontRef>
        </p:style>
      </p:cxnSp>
      <p:cxnSp>
        <p:nvCxnSpPr>
          <p:cNvPr id="10" name="Rak 9">
            <a:extLst>
              <a:ext uri="{FF2B5EF4-FFF2-40B4-BE49-F238E27FC236}">
                <a16:creationId xmlns:a16="http://schemas.microsoft.com/office/drawing/2014/main" id="{D553B4E3-D77C-E04D-9798-21E1E5043751}"/>
              </a:ext>
            </a:extLst>
          </p:cNvPr>
          <p:cNvCxnSpPr>
            <a:cxnSpLocks/>
          </p:cNvCxnSpPr>
          <p:nvPr/>
        </p:nvCxnSpPr>
        <p:spPr>
          <a:xfrm>
            <a:off x="4932040" y="2924944"/>
            <a:ext cx="360040" cy="961256"/>
          </a:xfrm>
          <a:prstGeom prst="line">
            <a:avLst/>
          </a:prstGeom>
        </p:spPr>
        <p:style>
          <a:lnRef idx="1">
            <a:schemeClr val="dk1"/>
          </a:lnRef>
          <a:fillRef idx="0">
            <a:schemeClr val="dk1"/>
          </a:fillRef>
          <a:effectRef idx="0">
            <a:schemeClr val="dk1"/>
          </a:effectRef>
          <a:fontRef idx="minor">
            <a:schemeClr val="tx1"/>
          </a:fontRef>
        </p:style>
      </p:cxnSp>
      <p:cxnSp>
        <p:nvCxnSpPr>
          <p:cNvPr id="12" name="Rak 11">
            <a:extLst>
              <a:ext uri="{FF2B5EF4-FFF2-40B4-BE49-F238E27FC236}">
                <a16:creationId xmlns:a16="http://schemas.microsoft.com/office/drawing/2014/main" id="{82C88E2D-8BF9-B147-8757-E9530970F893}"/>
              </a:ext>
            </a:extLst>
          </p:cNvPr>
          <p:cNvCxnSpPr>
            <a:cxnSpLocks/>
          </p:cNvCxnSpPr>
          <p:nvPr/>
        </p:nvCxnSpPr>
        <p:spPr>
          <a:xfrm>
            <a:off x="5220072" y="2924944"/>
            <a:ext cx="1537211" cy="1002261"/>
          </a:xfrm>
          <a:prstGeom prst="line">
            <a:avLst/>
          </a:prstGeom>
        </p:spPr>
        <p:style>
          <a:lnRef idx="1">
            <a:schemeClr val="dk1"/>
          </a:lnRef>
          <a:fillRef idx="0">
            <a:schemeClr val="dk1"/>
          </a:fillRef>
          <a:effectRef idx="0">
            <a:schemeClr val="dk1"/>
          </a:effectRef>
          <a:fontRef idx="minor">
            <a:schemeClr val="tx1"/>
          </a:fontRef>
        </p:style>
      </p:cxnSp>
      <p:pic>
        <p:nvPicPr>
          <p:cNvPr id="3" name="Bildobjekt 2">
            <a:extLst>
              <a:ext uri="{FF2B5EF4-FFF2-40B4-BE49-F238E27FC236}">
                <a16:creationId xmlns:a16="http://schemas.microsoft.com/office/drawing/2014/main" id="{C89C8BCF-A9D0-4005-9443-E4E61F225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933333" cy="2790476"/>
          </a:xfrm>
          <a:prstGeom prst="rect">
            <a:avLst/>
          </a:prstGeom>
        </p:spPr>
      </p:pic>
      <p:pic>
        <p:nvPicPr>
          <p:cNvPr id="11" name="Bildobjekt 10">
            <a:extLst>
              <a:ext uri="{FF2B5EF4-FFF2-40B4-BE49-F238E27FC236}">
                <a16:creationId xmlns:a16="http://schemas.microsoft.com/office/drawing/2014/main" id="{F0CDC8EC-D5EB-4A0B-9AA8-32FA3C17F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667" y="18675"/>
            <a:ext cx="2933333" cy="279047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500" advClick="0" advTm="20256">
        <p:fade/>
      </p:transition>
    </mc:Choice>
    <mc:Fallback xmlns="">
      <p:transition spd="slow" advClick="0" advTm="202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strVal val="#ppt_w*0.70"/>
                                          </p:val>
                                        </p:tav>
                                        <p:tav tm="100000">
                                          <p:val>
                                            <p:strVal val="#ppt_w"/>
                                          </p:val>
                                        </p:tav>
                                      </p:tavLst>
                                    </p:anim>
                                    <p:anim calcmode="lin" valueType="num">
                                      <p:cBhvr>
                                        <p:cTn id="8" dur="1000" fill="hold"/>
                                        <p:tgtEl>
                                          <p:spTgt spid="7170"/>
                                        </p:tgtEl>
                                        <p:attrNameLst>
                                          <p:attrName>ppt_h</p:attrName>
                                        </p:attrNameLst>
                                      </p:cBhvr>
                                      <p:tavLst>
                                        <p:tav tm="0">
                                          <p:val>
                                            <p:strVal val="#ppt_h"/>
                                          </p:val>
                                        </p:tav>
                                        <p:tav tm="100000">
                                          <p:val>
                                            <p:strVal val="#ppt_h"/>
                                          </p:val>
                                        </p:tav>
                                      </p:tavLst>
                                    </p:anim>
                                    <p:animEffect transition="in" filter="fade">
                                      <p:cBhvr>
                                        <p:cTn id="9" dur="1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4F9411-4CE7-4238-A351-7E779B156385}"/>
              </a:ext>
            </a:extLst>
          </p:cNvPr>
          <p:cNvSpPr>
            <a:spLocks noGrp="1"/>
          </p:cNvSpPr>
          <p:nvPr>
            <p:ph type="title"/>
          </p:nvPr>
        </p:nvSpPr>
        <p:spPr>
          <a:xfrm>
            <a:off x="41786" y="-21129"/>
            <a:ext cx="9102214" cy="1325563"/>
          </a:xfrm>
          <a:solidFill>
            <a:schemeClr val="accent4">
              <a:lumMod val="20000"/>
              <a:lumOff val="80000"/>
            </a:schemeClr>
          </a:solidFill>
        </p:spPr>
        <p:txBody>
          <a:bodyPr/>
          <a:lstStyle/>
          <a:p>
            <a:r>
              <a:rPr lang="sv-SE" b="1" dirty="0">
                <a:solidFill>
                  <a:schemeClr val="accent1">
                    <a:lumMod val="75000"/>
                  </a:schemeClr>
                </a:solidFill>
              </a:rPr>
              <a:t>              </a:t>
            </a:r>
            <a:r>
              <a:rPr lang="sv-SE" sz="3600" b="1" dirty="0">
                <a:solidFill>
                  <a:schemeClr val="accent1">
                    <a:lumMod val="75000"/>
                  </a:schemeClr>
                </a:solidFill>
              </a:rPr>
              <a:t>OMEP </a:t>
            </a:r>
            <a:r>
              <a:rPr lang="sv-SE" sz="3600" b="1" dirty="0" err="1">
                <a:solidFill>
                  <a:schemeClr val="accent1">
                    <a:lumMod val="75000"/>
                  </a:schemeClr>
                </a:solidFill>
              </a:rPr>
              <a:t>started</a:t>
            </a:r>
            <a:r>
              <a:rPr lang="sv-SE" sz="3600" b="1" dirty="0">
                <a:solidFill>
                  <a:schemeClr val="accent1">
                    <a:lumMod val="75000"/>
                  </a:schemeClr>
                </a:solidFill>
              </a:rPr>
              <a:t> in </a:t>
            </a:r>
            <a:r>
              <a:rPr lang="sv-SE" sz="3600" b="1" dirty="0" err="1">
                <a:solidFill>
                  <a:schemeClr val="accent1">
                    <a:lumMod val="75000"/>
                  </a:schemeClr>
                </a:solidFill>
              </a:rPr>
              <a:t>Prague</a:t>
            </a:r>
            <a:r>
              <a:rPr lang="sv-SE" sz="3600" b="1" dirty="0">
                <a:solidFill>
                  <a:schemeClr val="accent1">
                    <a:lumMod val="75000"/>
                  </a:schemeClr>
                </a:solidFill>
              </a:rPr>
              <a:t> 1948</a:t>
            </a:r>
            <a:endParaRPr lang="sv-SE" b="1" dirty="0">
              <a:solidFill>
                <a:schemeClr val="accent1">
                  <a:lumMod val="75000"/>
                </a:schemeClr>
              </a:solidFill>
            </a:endParaRPr>
          </a:p>
        </p:txBody>
      </p:sp>
      <p:sp>
        <p:nvSpPr>
          <p:cNvPr id="3" name="Platshållare för text 2">
            <a:extLst>
              <a:ext uri="{FF2B5EF4-FFF2-40B4-BE49-F238E27FC236}">
                <a16:creationId xmlns:a16="http://schemas.microsoft.com/office/drawing/2014/main" id="{B46ED64C-2BF2-468E-9759-94422D980545}"/>
              </a:ext>
            </a:extLst>
          </p:cNvPr>
          <p:cNvSpPr>
            <a:spLocks noGrp="1"/>
          </p:cNvSpPr>
          <p:nvPr>
            <p:ph type="body" idx="1"/>
          </p:nvPr>
        </p:nvSpPr>
        <p:spPr>
          <a:xfrm>
            <a:off x="3796425" y="5723927"/>
            <a:ext cx="5437286" cy="1025504"/>
          </a:xfrm>
        </p:spPr>
        <p:txBody>
          <a:bodyPr>
            <a:normAutofit/>
          </a:bodyPr>
          <a:lstStyle/>
          <a:p>
            <a:r>
              <a:rPr lang="sv-SE" b="0" dirty="0">
                <a:solidFill>
                  <a:schemeClr val="tx2"/>
                </a:solidFill>
              </a:rPr>
              <a:t>Lady </a:t>
            </a:r>
            <a:r>
              <a:rPr lang="sv-SE" b="0" dirty="0" err="1">
                <a:solidFill>
                  <a:schemeClr val="tx2"/>
                </a:solidFill>
              </a:rPr>
              <a:t>Majorie</a:t>
            </a:r>
            <a:r>
              <a:rPr lang="sv-SE" b="0" dirty="0">
                <a:solidFill>
                  <a:schemeClr val="tx2"/>
                </a:solidFill>
              </a:rPr>
              <a:t> Allen </a:t>
            </a:r>
            <a:r>
              <a:rPr lang="sv-SE" b="0" dirty="0" err="1">
                <a:solidFill>
                  <a:schemeClr val="tx2"/>
                </a:solidFill>
              </a:rPr>
              <a:t>of</a:t>
            </a:r>
            <a:r>
              <a:rPr lang="sv-SE" b="0" dirty="0">
                <a:solidFill>
                  <a:schemeClr val="tx2"/>
                </a:solidFill>
              </a:rPr>
              <a:t> </a:t>
            </a:r>
            <a:r>
              <a:rPr lang="sv-SE" b="0" dirty="0" err="1">
                <a:solidFill>
                  <a:schemeClr val="tx2"/>
                </a:solidFill>
              </a:rPr>
              <a:t>Hurtwood</a:t>
            </a:r>
            <a:r>
              <a:rPr lang="sv-SE" b="0" dirty="0">
                <a:solidFill>
                  <a:schemeClr val="tx2"/>
                </a:solidFill>
              </a:rPr>
              <a:t>, England</a:t>
            </a:r>
          </a:p>
          <a:p>
            <a:r>
              <a:rPr lang="sv-SE" b="0" dirty="0">
                <a:solidFill>
                  <a:schemeClr val="tx2"/>
                </a:solidFill>
              </a:rPr>
              <a:t>Alva Myrdal, Sweden 1948 in </a:t>
            </a:r>
            <a:r>
              <a:rPr lang="sv-SE" b="0" dirty="0" err="1">
                <a:solidFill>
                  <a:schemeClr val="tx2"/>
                </a:solidFill>
              </a:rPr>
              <a:t>Prague</a:t>
            </a:r>
            <a:endParaRPr lang="sv-SE" b="0" dirty="0">
              <a:solidFill>
                <a:schemeClr val="tx2"/>
              </a:solidFill>
            </a:endParaRPr>
          </a:p>
        </p:txBody>
      </p:sp>
      <p:sp>
        <p:nvSpPr>
          <p:cNvPr id="5" name="Platshållare för text 4">
            <a:extLst>
              <a:ext uri="{FF2B5EF4-FFF2-40B4-BE49-F238E27FC236}">
                <a16:creationId xmlns:a16="http://schemas.microsoft.com/office/drawing/2014/main" id="{12AABB83-F607-4E57-8FB5-2B87F1874EDE}"/>
              </a:ext>
            </a:extLst>
          </p:cNvPr>
          <p:cNvSpPr>
            <a:spLocks noGrp="1"/>
          </p:cNvSpPr>
          <p:nvPr>
            <p:ph type="body" sz="quarter" idx="3"/>
          </p:nvPr>
        </p:nvSpPr>
        <p:spPr>
          <a:xfrm>
            <a:off x="4640562" y="2488406"/>
            <a:ext cx="3895937" cy="626864"/>
          </a:xfrm>
        </p:spPr>
        <p:txBody>
          <a:bodyPr>
            <a:normAutofit/>
          </a:bodyPr>
          <a:lstStyle/>
          <a:p>
            <a:endParaRPr lang="sv-SE" dirty="0"/>
          </a:p>
          <a:p>
            <a:endParaRPr lang="sv-SE" dirty="0"/>
          </a:p>
        </p:txBody>
      </p:sp>
      <p:pic>
        <p:nvPicPr>
          <p:cNvPr id="8" name="Platshållare för innehåll 7">
            <a:extLst>
              <a:ext uri="{FF2B5EF4-FFF2-40B4-BE49-F238E27FC236}">
                <a16:creationId xmlns:a16="http://schemas.microsoft.com/office/drawing/2014/main" id="{204CC66F-2F36-4D77-AE63-DE9C0119D2D3}"/>
              </a:ext>
            </a:extLst>
          </p:cNvPr>
          <p:cNvPicPr>
            <a:picLocks noGrp="1" noChangeAspect="1"/>
          </p:cNvPicPr>
          <p:nvPr>
            <p:ph sz="half" idx="2"/>
          </p:nvPr>
        </p:nvPicPr>
        <p:blipFill rotWithShape="1">
          <a:blip r:embed="rId2"/>
          <a:srcRect l="8161" t="17690" r="14400" b="15155"/>
          <a:stretch/>
        </p:blipFill>
        <p:spPr>
          <a:xfrm rot="5400000">
            <a:off x="4300807" y="994167"/>
            <a:ext cx="4575444" cy="5290363"/>
          </a:xfrm>
          <a:prstGeom prst="rect">
            <a:avLst/>
          </a:prstGeom>
        </p:spPr>
      </p:pic>
      <p:sp>
        <p:nvSpPr>
          <p:cNvPr id="4" name="textruta 3">
            <a:extLst>
              <a:ext uri="{FF2B5EF4-FFF2-40B4-BE49-F238E27FC236}">
                <a16:creationId xmlns:a16="http://schemas.microsoft.com/office/drawing/2014/main" id="{197C417F-BDBC-4D25-990B-85BF3A84C2FE}"/>
              </a:ext>
            </a:extLst>
          </p:cNvPr>
          <p:cNvSpPr txBox="1"/>
          <p:nvPr/>
        </p:nvSpPr>
        <p:spPr>
          <a:xfrm>
            <a:off x="237127" y="1633385"/>
            <a:ext cx="4054828" cy="2677656"/>
          </a:xfrm>
          <a:prstGeom prst="rect">
            <a:avLst/>
          </a:prstGeom>
          <a:noFill/>
        </p:spPr>
        <p:txBody>
          <a:bodyPr wrap="none" rtlCol="0">
            <a:spAutoFit/>
          </a:bodyPr>
          <a:lstStyle/>
          <a:p>
            <a:r>
              <a:rPr lang="sv-SE" sz="2400" dirty="0" err="1">
                <a:solidFill>
                  <a:schemeClr val="tx2"/>
                </a:solidFill>
              </a:rPr>
              <a:t>Initiative</a:t>
            </a:r>
            <a:r>
              <a:rPr lang="sv-SE" sz="2400" dirty="0">
                <a:solidFill>
                  <a:schemeClr val="tx2"/>
                </a:solidFill>
              </a:rPr>
              <a:t> </a:t>
            </a:r>
            <a:r>
              <a:rPr lang="sv-SE" sz="2400" dirty="0" err="1">
                <a:solidFill>
                  <a:schemeClr val="tx2"/>
                </a:solidFill>
              </a:rPr>
              <a:t>with</a:t>
            </a:r>
            <a:r>
              <a:rPr lang="sv-SE" sz="2400" dirty="0">
                <a:solidFill>
                  <a:schemeClr val="tx2"/>
                </a:solidFill>
              </a:rPr>
              <a:t> UNESCO</a:t>
            </a:r>
          </a:p>
          <a:p>
            <a:endParaRPr lang="sv-SE" sz="2400" dirty="0">
              <a:solidFill>
                <a:schemeClr val="tx2"/>
              </a:solidFill>
            </a:endParaRPr>
          </a:p>
          <a:p>
            <a:r>
              <a:rPr lang="sv-SE" sz="2400" dirty="0" err="1">
                <a:solidFill>
                  <a:schemeClr val="tx2"/>
                </a:solidFill>
              </a:rPr>
              <a:t>Now</a:t>
            </a:r>
            <a:r>
              <a:rPr lang="sv-SE" sz="2400" dirty="0">
                <a:solidFill>
                  <a:schemeClr val="tx2"/>
                </a:solidFill>
              </a:rPr>
              <a:t> in </a:t>
            </a:r>
            <a:r>
              <a:rPr lang="sv-SE" sz="2400" dirty="0" err="1">
                <a:solidFill>
                  <a:schemeClr val="tx2"/>
                </a:solidFill>
              </a:rPr>
              <a:t>more</a:t>
            </a:r>
            <a:r>
              <a:rPr lang="sv-SE" sz="2400" dirty="0">
                <a:solidFill>
                  <a:schemeClr val="tx2"/>
                </a:solidFill>
              </a:rPr>
              <a:t> </a:t>
            </a:r>
            <a:r>
              <a:rPr lang="sv-SE" sz="2400" dirty="0" err="1">
                <a:solidFill>
                  <a:schemeClr val="tx2"/>
                </a:solidFill>
              </a:rPr>
              <a:t>than</a:t>
            </a:r>
            <a:r>
              <a:rPr lang="sv-SE" sz="2400" dirty="0">
                <a:solidFill>
                  <a:schemeClr val="tx2"/>
                </a:solidFill>
              </a:rPr>
              <a:t> 70 </a:t>
            </a:r>
            <a:r>
              <a:rPr lang="sv-SE" sz="2400" dirty="0" err="1">
                <a:solidFill>
                  <a:schemeClr val="tx2"/>
                </a:solidFill>
              </a:rPr>
              <a:t>countries</a:t>
            </a:r>
            <a:endParaRPr lang="sv-SE" sz="2400" dirty="0">
              <a:solidFill>
                <a:schemeClr val="tx2"/>
              </a:solidFill>
            </a:endParaRPr>
          </a:p>
          <a:p>
            <a:r>
              <a:rPr lang="sv-SE" sz="2400" dirty="0">
                <a:solidFill>
                  <a:schemeClr val="tx2"/>
                </a:solidFill>
              </a:rPr>
              <a:t>28 in Europé</a:t>
            </a:r>
          </a:p>
          <a:p>
            <a:endParaRPr lang="sv-SE" sz="2400" dirty="0">
              <a:solidFill>
                <a:schemeClr val="tx2"/>
              </a:solidFill>
            </a:endParaRPr>
          </a:p>
          <a:p>
            <a:r>
              <a:rPr lang="sv-SE" sz="2400" dirty="0">
                <a:solidFill>
                  <a:schemeClr val="tx2"/>
                </a:solidFill>
              </a:rPr>
              <a:t>2018 </a:t>
            </a:r>
            <a:r>
              <a:rPr lang="sv-SE" sz="2400" dirty="0" err="1">
                <a:solidFill>
                  <a:schemeClr val="tx2"/>
                </a:solidFill>
              </a:rPr>
              <a:t>returning</a:t>
            </a:r>
            <a:r>
              <a:rPr lang="sv-SE" sz="2400" dirty="0">
                <a:solidFill>
                  <a:schemeClr val="tx2"/>
                </a:solidFill>
              </a:rPr>
              <a:t> to </a:t>
            </a:r>
            <a:r>
              <a:rPr lang="sv-SE" sz="2400" dirty="0" err="1">
                <a:solidFill>
                  <a:schemeClr val="tx2"/>
                </a:solidFill>
              </a:rPr>
              <a:t>Prague</a:t>
            </a:r>
            <a:endParaRPr lang="sv-SE" sz="2400" dirty="0">
              <a:solidFill>
                <a:schemeClr val="tx2"/>
              </a:solidFill>
            </a:endParaRPr>
          </a:p>
          <a:p>
            <a:r>
              <a:rPr lang="sv-SE" sz="2400" dirty="0">
                <a:solidFill>
                  <a:schemeClr val="tx2"/>
                </a:solidFill>
              </a:rPr>
              <a:t>70th </a:t>
            </a:r>
            <a:r>
              <a:rPr lang="sv-SE" sz="2400" dirty="0" err="1">
                <a:solidFill>
                  <a:schemeClr val="tx2"/>
                </a:solidFill>
              </a:rPr>
              <a:t>anniversary</a:t>
            </a:r>
            <a:endParaRPr lang="sv-SE" sz="2400" dirty="0">
              <a:solidFill>
                <a:schemeClr val="tx2"/>
              </a:solidFill>
            </a:endParaRPr>
          </a:p>
        </p:txBody>
      </p:sp>
      <p:pic>
        <p:nvPicPr>
          <p:cNvPr id="7" name="Bildobjekt 6">
            <a:extLst>
              <a:ext uri="{FF2B5EF4-FFF2-40B4-BE49-F238E27FC236}">
                <a16:creationId xmlns:a16="http://schemas.microsoft.com/office/drawing/2014/main" id="{33D0A503-D79A-47A3-A2F2-20F19471BDEC}"/>
              </a:ext>
            </a:extLst>
          </p:cNvPr>
          <p:cNvPicPr>
            <a:picLocks noChangeAspect="1"/>
          </p:cNvPicPr>
          <p:nvPr/>
        </p:nvPicPr>
        <p:blipFill>
          <a:blip r:embed="rId3"/>
          <a:stretch>
            <a:fillRect/>
          </a:stretch>
        </p:blipFill>
        <p:spPr>
          <a:xfrm>
            <a:off x="7402594" y="-42537"/>
            <a:ext cx="1741405" cy="1550114"/>
          </a:xfrm>
          <a:prstGeom prst="rect">
            <a:avLst/>
          </a:prstGeom>
        </p:spPr>
      </p:pic>
      <p:pic>
        <p:nvPicPr>
          <p:cNvPr id="9" name="Bildobjekt 8">
            <a:extLst>
              <a:ext uri="{FF2B5EF4-FFF2-40B4-BE49-F238E27FC236}">
                <a16:creationId xmlns:a16="http://schemas.microsoft.com/office/drawing/2014/main" id="{0DF68B8B-EBF2-4716-8596-8D669858C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540042" cy="1465040"/>
          </a:xfrm>
          <a:prstGeom prst="rect">
            <a:avLst/>
          </a:prstGeom>
        </p:spPr>
      </p:pic>
      <p:pic>
        <p:nvPicPr>
          <p:cNvPr id="11" name="Bildobjekt 10" descr="En bild som visar rum&#10;&#10;Automatiskt genererad beskrivning">
            <a:extLst>
              <a:ext uri="{FF2B5EF4-FFF2-40B4-BE49-F238E27FC236}">
                <a16:creationId xmlns:a16="http://schemas.microsoft.com/office/drawing/2014/main" id="{27917CBB-AC67-491C-866A-F2B814A78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369" y="4311041"/>
            <a:ext cx="2415892" cy="2467295"/>
          </a:xfrm>
          <a:prstGeom prst="rect">
            <a:avLst/>
          </a:prstGeom>
        </p:spPr>
      </p:pic>
    </p:spTree>
    <p:extLst>
      <p:ext uri="{BB962C8B-B14F-4D97-AF65-F5344CB8AC3E}">
        <p14:creationId xmlns:p14="http://schemas.microsoft.com/office/powerpoint/2010/main" val="42464446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
            <a:extLst>
              <a:ext uri="{FF2B5EF4-FFF2-40B4-BE49-F238E27FC236}">
                <a16:creationId xmlns:a16="http://schemas.microsoft.com/office/drawing/2014/main" id="{9F46B642-1DE7-40B5-BE03-5EDA71C6AF26}"/>
              </a:ext>
            </a:extLst>
          </p:cNvPr>
          <p:cNvSpPr txBox="1">
            <a:spLocks noChangeArrowheads="1"/>
          </p:cNvSpPr>
          <p:nvPr/>
        </p:nvSpPr>
        <p:spPr bwMode="auto">
          <a:xfrm>
            <a:off x="351290" y="3111760"/>
            <a:ext cx="244844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v-SE" altLang="sv-SE" sz="1800" b="1" dirty="0">
                <a:solidFill>
                  <a:schemeClr val="tx2"/>
                </a:solidFill>
              </a:rPr>
              <a:t>OMEP World President</a:t>
            </a:r>
            <a:endParaRPr lang="sv-SE" altLang="sv-SE" sz="1800" dirty="0">
              <a:solidFill>
                <a:schemeClr val="tx2"/>
              </a:solidFill>
            </a:endParaRPr>
          </a:p>
          <a:p>
            <a:pPr eaLnBrk="1" hangingPunct="1">
              <a:spcBef>
                <a:spcPct val="0"/>
              </a:spcBef>
              <a:buFontTx/>
              <a:buNone/>
            </a:pPr>
            <a:r>
              <a:rPr lang="sv-SE" altLang="sv-SE" sz="1800" dirty="0" err="1">
                <a:solidFill>
                  <a:schemeClr val="tx2"/>
                </a:solidFill>
              </a:rPr>
              <a:t>Eun-Hye</a:t>
            </a:r>
            <a:r>
              <a:rPr lang="sv-SE" altLang="sv-SE" sz="1800" dirty="0">
                <a:solidFill>
                  <a:schemeClr val="tx2"/>
                </a:solidFill>
              </a:rPr>
              <a:t> Park</a:t>
            </a:r>
          </a:p>
          <a:p>
            <a:pPr eaLnBrk="1" hangingPunct="1">
              <a:spcBef>
                <a:spcPct val="0"/>
              </a:spcBef>
              <a:buFontTx/>
              <a:buNone/>
            </a:pPr>
            <a:r>
              <a:rPr lang="sv-SE" altLang="sv-SE" sz="1800" dirty="0" err="1">
                <a:solidFill>
                  <a:schemeClr val="tx2"/>
                </a:solidFill>
              </a:rPr>
              <a:t>Ewha</a:t>
            </a:r>
            <a:r>
              <a:rPr lang="sv-SE" altLang="sv-SE" sz="1800" dirty="0">
                <a:solidFill>
                  <a:schemeClr val="tx2"/>
                </a:solidFill>
              </a:rPr>
              <a:t> </a:t>
            </a:r>
            <a:r>
              <a:rPr lang="sv-SE" altLang="sv-SE" sz="1800" dirty="0" err="1">
                <a:solidFill>
                  <a:schemeClr val="tx2"/>
                </a:solidFill>
              </a:rPr>
              <a:t>Womans</a:t>
            </a:r>
            <a:r>
              <a:rPr lang="sv-SE" altLang="sv-SE" sz="1800" dirty="0">
                <a:solidFill>
                  <a:schemeClr val="tx2"/>
                </a:solidFill>
              </a:rPr>
              <a:t> University, Seoul, Korea</a:t>
            </a:r>
          </a:p>
        </p:txBody>
      </p:sp>
      <p:sp>
        <p:nvSpPr>
          <p:cNvPr id="16387" name="Text Box 8">
            <a:extLst>
              <a:ext uri="{FF2B5EF4-FFF2-40B4-BE49-F238E27FC236}">
                <a16:creationId xmlns:a16="http://schemas.microsoft.com/office/drawing/2014/main" id="{4E8A67FE-AF0E-45E9-8573-0690EC9B2117}"/>
              </a:ext>
            </a:extLst>
          </p:cNvPr>
          <p:cNvSpPr txBox="1">
            <a:spLocks noChangeArrowheads="1"/>
          </p:cNvSpPr>
          <p:nvPr/>
        </p:nvSpPr>
        <p:spPr bwMode="auto">
          <a:xfrm>
            <a:off x="6036947" y="3111760"/>
            <a:ext cx="32719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v-SE" altLang="sv-SE" sz="1800" b="1" dirty="0">
                <a:solidFill>
                  <a:schemeClr val="tx2"/>
                </a:solidFill>
              </a:rPr>
              <a:t>OMEP President in </a:t>
            </a:r>
            <a:r>
              <a:rPr lang="sv-SE" altLang="sv-SE" sz="1800" b="1" dirty="0" err="1">
                <a:solidFill>
                  <a:schemeClr val="tx2"/>
                </a:solidFill>
              </a:rPr>
              <a:t>Czech</a:t>
            </a:r>
            <a:r>
              <a:rPr lang="sv-SE" altLang="sv-SE" sz="1800" b="1" dirty="0">
                <a:solidFill>
                  <a:schemeClr val="tx2"/>
                </a:solidFill>
              </a:rPr>
              <a:t> Rep</a:t>
            </a:r>
            <a:r>
              <a:rPr lang="sv-SE" altLang="sv-SE" sz="1800" dirty="0">
                <a:solidFill>
                  <a:schemeClr val="tx2"/>
                </a:solidFill>
              </a:rPr>
              <a:t>.</a:t>
            </a:r>
          </a:p>
          <a:p>
            <a:pPr>
              <a:spcBef>
                <a:spcPct val="0"/>
              </a:spcBef>
              <a:buNone/>
            </a:pPr>
            <a:r>
              <a:rPr lang="sv-SE" altLang="sv-SE" sz="1800" dirty="0" err="1">
                <a:solidFill>
                  <a:schemeClr val="tx2"/>
                </a:solidFill>
              </a:rPr>
              <a:t>Milada</a:t>
            </a:r>
            <a:r>
              <a:rPr lang="sv-SE" altLang="sv-SE" sz="1800" dirty="0">
                <a:solidFill>
                  <a:schemeClr val="tx2"/>
                </a:solidFill>
              </a:rPr>
              <a:t> </a:t>
            </a:r>
            <a:r>
              <a:rPr lang="sv-SE" altLang="sv-SE" sz="1800" dirty="0" err="1">
                <a:solidFill>
                  <a:schemeClr val="tx2"/>
                </a:solidFill>
              </a:rPr>
              <a:t>Rabušicová</a:t>
            </a:r>
            <a:endParaRPr lang="sv-SE" altLang="sv-SE" sz="1800" dirty="0">
              <a:solidFill>
                <a:schemeClr val="tx2"/>
              </a:solidFill>
            </a:endParaRPr>
          </a:p>
          <a:p>
            <a:pPr>
              <a:spcBef>
                <a:spcPct val="0"/>
              </a:spcBef>
              <a:buNone/>
            </a:pPr>
            <a:r>
              <a:rPr lang="sv-SE" altLang="sv-SE" sz="1800" dirty="0" err="1">
                <a:solidFill>
                  <a:schemeClr val="tx2"/>
                </a:solidFill>
              </a:rPr>
              <a:t>Masaryk</a:t>
            </a:r>
            <a:r>
              <a:rPr lang="sv-SE" altLang="sv-SE" sz="1800" dirty="0">
                <a:solidFill>
                  <a:schemeClr val="tx2"/>
                </a:solidFill>
              </a:rPr>
              <a:t> University, Brno </a:t>
            </a:r>
          </a:p>
        </p:txBody>
      </p:sp>
      <p:pic>
        <p:nvPicPr>
          <p:cNvPr id="16388" name="Bildobjekt 1">
            <a:extLst>
              <a:ext uri="{FF2B5EF4-FFF2-40B4-BE49-F238E27FC236}">
                <a16:creationId xmlns:a16="http://schemas.microsoft.com/office/drawing/2014/main" id="{44B3EE29-54E3-403A-A331-0D50E7651A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499" y="239220"/>
            <a:ext cx="2070848" cy="276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2">
            <a:extLst>
              <a:ext uri="{FF2B5EF4-FFF2-40B4-BE49-F238E27FC236}">
                <a16:creationId xmlns:a16="http://schemas.microsoft.com/office/drawing/2014/main" id="{A07D5C95-560A-D54C-B39F-189CAD9267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03610" y="259625"/>
            <a:ext cx="1566515" cy="2784916"/>
          </a:xfrm>
          <a:prstGeom prst="rect">
            <a:avLst/>
          </a:prstGeom>
        </p:spPr>
      </p:pic>
      <p:sp>
        <p:nvSpPr>
          <p:cNvPr id="4" name="textruta 3">
            <a:extLst>
              <a:ext uri="{FF2B5EF4-FFF2-40B4-BE49-F238E27FC236}">
                <a16:creationId xmlns:a16="http://schemas.microsoft.com/office/drawing/2014/main" id="{E0A4907C-5D1C-594F-959F-1F07DD1A6C3E}"/>
              </a:ext>
            </a:extLst>
          </p:cNvPr>
          <p:cNvSpPr txBox="1"/>
          <p:nvPr/>
        </p:nvSpPr>
        <p:spPr>
          <a:xfrm>
            <a:off x="3471314" y="3111760"/>
            <a:ext cx="2201372" cy="923330"/>
          </a:xfrm>
          <a:prstGeom prst="rect">
            <a:avLst/>
          </a:prstGeom>
          <a:noFill/>
        </p:spPr>
        <p:txBody>
          <a:bodyPr wrap="none" rtlCol="0">
            <a:spAutoFit/>
          </a:bodyPr>
          <a:lstStyle/>
          <a:p>
            <a:r>
              <a:rPr lang="sv-SE" b="1" dirty="0">
                <a:solidFill>
                  <a:schemeClr val="tx2"/>
                </a:solidFill>
                <a:latin typeface="+mn-lt"/>
                <a:cs typeface="Calibri" panose="020F0502020204030204" pitchFamily="34" charset="0"/>
              </a:rPr>
              <a:t>OMEP VP for </a:t>
            </a:r>
            <a:r>
              <a:rPr lang="sv-SE" b="1" dirty="0" err="1">
                <a:solidFill>
                  <a:schemeClr val="tx2"/>
                </a:solidFill>
                <a:latin typeface="+mn-lt"/>
                <a:cs typeface="Calibri" panose="020F0502020204030204" pitchFamily="34" charset="0"/>
              </a:rPr>
              <a:t>Europe</a:t>
            </a:r>
            <a:r>
              <a:rPr lang="sv-SE" dirty="0">
                <a:solidFill>
                  <a:schemeClr val="tx2"/>
                </a:solidFill>
                <a:latin typeface="+mn-lt"/>
              </a:rPr>
              <a:t> </a:t>
            </a:r>
          </a:p>
          <a:p>
            <a:r>
              <a:rPr lang="sv-SE" dirty="0">
                <a:solidFill>
                  <a:schemeClr val="tx2"/>
                </a:solidFill>
                <a:latin typeface="+mn-lt"/>
              </a:rPr>
              <a:t>Ingrid Engdahl</a:t>
            </a:r>
          </a:p>
          <a:p>
            <a:r>
              <a:rPr lang="sv-SE" dirty="0">
                <a:solidFill>
                  <a:schemeClr val="tx2"/>
                </a:solidFill>
              </a:rPr>
              <a:t>Stockholm, Sweden</a:t>
            </a:r>
          </a:p>
        </p:txBody>
      </p:sp>
      <p:pic>
        <p:nvPicPr>
          <p:cNvPr id="5" name="Bildobjekt 4" descr="En bild som visar person, inomhus, man, bord&#10;&#10;Automatiskt genererad beskrivning">
            <a:extLst>
              <a:ext uri="{FF2B5EF4-FFF2-40B4-BE49-F238E27FC236}">
                <a16:creationId xmlns:a16="http://schemas.microsoft.com/office/drawing/2014/main" id="{D18A1348-3E7A-4993-BFAE-0A02BFFAB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0598" y="259625"/>
            <a:ext cx="2256903" cy="2784916"/>
          </a:xfrm>
          <a:prstGeom prst="rect">
            <a:avLst/>
          </a:prstGeom>
        </p:spPr>
      </p:pic>
      <p:sp>
        <p:nvSpPr>
          <p:cNvPr id="6" name="textruta 5">
            <a:extLst>
              <a:ext uri="{FF2B5EF4-FFF2-40B4-BE49-F238E27FC236}">
                <a16:creationId xmlns:a16="http://schemas.microsoft.com/office/drawing/2014/main" id="{057443D0-E480-4CAD-9F19-BE1301A2BAE8}"/>
              </a:ext>
            </a:extLst>
          </p:cNvPr>
          <p:cNvSpPr txBox="1"/>
          <p:nvPr/>
        </p:nvSpPr>
        <p:spPr>
          <a:xfrm>
            <a:off x="1" y="4679788"/>
            <a:ext cx="9144000" cy="1938992"/>
          </a:xfrm>
          <a:prstGeom prst="rect">
            <a:avLst/>
          </a:prstGeom>
          <a:solidFill>
            <a:schemeClr val="accent1">
              <a:lumMod val="40000"/>
              <a:lumOff val="60000"/>
            </a:schemeClr>
          </a:solidFill>
        </p:spPr>
        <p:txBody>
          <a:bodyPr wrap="square" rtlCol="0">
            <a:spAutoFit/>
          </a:bodyPr>
          <a:lstStyle/>
          <a:p>
            <a:pPr algn="ctr"/>
            <a:r>
              <a:rPr lang="sv-SE" sz="2400" dirty="0">
                <a:solidFill>
                  <a:schemeClr val="tx2"/>
                </a:solidFill>
              </a:rPr>
              <a:t>OMEP </a:t>
            </a:r>
            <a:r>
              <a:rPr lang="sv-SE" sz="2400" dirty="0" err="1">
                <a:solidFill>
                  <a:schemeClr val="tx2"/>
                </a:solidFill>
              </a:rPr>
              <a:t>was</a:t>
            </a:r>
            <a:r>
              <a:rPr lang="sv-SE" sz="2400" dirty="0">
                <a:solidFill>
                  <a:schemeClr val="tx2"/>
                </a:solidFill>
              </a:rPr>
              <a:t> an </a:t>
            </a:r>
            <a:r>
              <a:rPr lang="sv-SE" sz="2400" dirty="0" err="1">
                <a:solidFill>
                  <a:schemeClr val="tx2"/>
                </a:solidFill>
              </a:rPr>
              <a:t>active</a:t>
            </a:r>
            <a:r>
              <a:rPr lang="sv-SE" sz="2400" dirty="0">
                <a:solidFill>
                  <a:schemeClr val="tx2"/>
                </a:solidFill>
              </a:rPr>
              <a:t> </a:t>
            </a:r>
            <a:r>
              <a:rPr lang="sv-SE" sz="2400" dirty="0" err="1">
                <a:solidFill>
                  <a:schemeClr val="tx2"/>
                </a:solidFill>
              </a:rPr>
              <a:t>participant</a:t>
            </a:r>
            <a:r>
              <a:rPr lang="sv-SE" sz="2400" dirty="0">
                <a:solidFill>
                  <a:schemeClr val="tx2"/>
                </a:solidFill>
              </a:rPr>
              <a:t> in the </a:t>
            </a:r>
            <a:r>
              <a:rPr lang="sv-SE" sz="2400" dirty="0" err="1">
                <a:solidFill>
                  <a:schemeClr val="tx2"/>
                </a:solidFill>
              </a:rPr>
              <a:t>writing</a:t>
            </a:r>
            <a:r>
              <a:rPr lang="sv-SE" sz="2400" dirty="0">
                <a:solidFill>
                  <a:schemeClr val="tx2"/>
                </a:solidFill>
              </a:rPr>
              <a:t> </a:t>
            </a:r>
            <a:r>
              <a:rPr lang="sv-SE" sz="2400" dirty="0" err="1">
                <a:solidFill>
                  <a:schemeClr val="tx2"/>
                </a:solidFill>
              </a:rPr>
              <a:t>of</a:t>
            </a:r>
            <a:r>
              <a:rPr lang="sv-SE" sz="2400" dirty="0">
                <a:solidFill>
                  <a:schemeClr val="tx2"/>
                </a:solidFill>
              </a:rPr>
              <a:t> the UNCRC and </a:t>
            </a:r>
            <a:r>
              <a:rPr lang="sv-SE" sz="2400" dirty="0" err="1">
                <a:solidFill>
                  <a:schemeClr val="tx2"/>
                </a:solidFill>
              </a:rPr>
              <a:t>continuously</a:t>
            </a:r>
            <a:r>
              <a:rPr lang="sv-SE" sz="2400" dirty="0">
                <a:solidFill>
                  <a:schemeClr val="tx2"/>
                </a:solidFill>
              </a:rPr>
              <a:t> </a:t>
            </a:r>
          </a:p>
          <a:p>
            <a:pPr algn="ctr"/>
            <a:r>
              <a:rPr lang="sv-SE" sz="2400" dirty="0" err="1">
                <a:solidFill>
                  <a:schemeClr val="tx2"/>
                </a:solidFill>
              </a:rPr>
              <a:t>Today</a:t>
            </a:r>
            <a:r>
              <a:rPr lang="sv-SE" sz="2400" dirty="0">
                <a:solidFill>
                  <a:schemeClr val="tx2"/>
                </a:solidFill>
              </a:rPr>
              <a:t> OMEP </a:t>
            </a:r>
            <a:r>
              <a:rPr lang="sv-SE" sz="2400" dirty="0" err="1">
                <a:solidFill>
                  <a:schemeClr val="tx2"/>
                </a:solidFill>
              </a:rPr>
              <a:t>stands</a:t>
            </a:r>
            <a:r>
              <a:rPr lang="sv-SE" sz="2400" dirty="0">
                <a:solidFill>
                  <a:schemeClr val="tx2"/>
                </a:solidFill>
              </a:rPr>
              <a:t> </a:t>
            </a:r>
            <a:r>
              <a:rPr lang="sv-SE" sz="2400" dirty="0" err="1">
                <a:solidFill>
                  <a:schemeClr val="tx2"/>
                </a:solidFill>
              </a:rPr>
              <a:t>firmly</a:t>
            </a:r>
            <a:r>
              <a:rPr lang="sv-SE" sz="2400" dirty="0">
                <a:solidFill>
                  <a:schemeClr val="tx2"/>
                </a:solidFill>
              </a:rPr>
              <a:t> on </a:t>
            </a:r>
            <a:r>
              <a:rPr lang="sv-SE" sz="2400" dirty="0" err="1">
                <a:solidFill>
                  <a:schemeClr val="tx2"/>
                </a:solidFill>
              </a:rPr>
              <a:t>two</a:t>
            </a:r>
            <a:r>
              <a:rPr lang="sv-SE" sz="2400" dirty="0">
                <a:solidFill>
                  <a:schemeClr val="tx2"/>
                </a:solidFill>
              </a:rPr>
              <a:t> tasks for </a:t>
            </a:r>
            <a:r>
              <a:rPr lang="sv-SE" sz="2400" dirty="0" err="1">
                <a:solidFill>
                  <a:schemeClr val="tx2"/>
                </a:solidFill>
              </a:rPr>
              <a:t>children</a:t>
            </a:r>
            <a:r>
              <a:rPr lang="sv-SE" sz="2400" dirty="0">
                <a:solidFill>
                  <a:schemeClr val="tx2"/>
                </a:solidFill>
              </a:rPr>
              <a:t> </a:t>
            </a:r>
            <a:r>
              <a:rPr lang="sv-SE" sz="2400" dirty="0" err="1">
                <a:solidFill>
                  <a:schemeClr val="tx2"/>
                </a:solidFill>
              </a:rPr>
              <a:t>Birth</a:t>
            </a:r>
            <a:r>
              <a:rPr lang="sv-SE" sz="2400" dirty="0">
                <a:solidFill>
                  <a:schemeClr val="tx2"/>
                </a:solidFill>
              </a:rPr>
              <a:t> – 8</a:t>
            </a:r>
          </a:p>
          <a:p>
            <a:pPr marL="285750" indent="-285750" algn="ctr">
              <a:buFontTx/>
              <a:buChar char="-"/>
            </a:pPr>
            <a:r>
              <a:rPr lang="sv-SE" sz="2400" dirty="0" err="1">
                <a:solidFill>
                  <a:schemeClr val="tx2"/>
                </a:solidFill>
              </a:rPr>
              <a:t>Implementing</a:t>
            </a:r>
            <a:r>
              <a:rPr lang="sv-SE" sz="2400" dirty="0">
                <a:solidFill>
                  <a:schemeClr val="tx2"/>
                </a:solidFill>
              </a:rPr>
              <a:t> the UNCRC</a:t>
            </a:r>
          </a:p>
          <a:p>
            <a:pPr marL="285750" indent="-285750" algn="ctr">
              <a:buFontTx/>
              <a:buChar char="-"/>
            </a:pPr>
            <a:r>
              <a:rPr lang="sv-SE" sz="2400" dirty="0" err="1">
                <a:solidFill>
                  <a:schemeClr val="tx2"/>
                </a:solidFill>
              </a:rPr>
              <a:t>Reorienting</a:t>
            </a:r>
            <a:r>
              <a:rPr lang="sv-SE" sz="2400" dirty="0">
                <a:solidFill>
                  <a:schemeClr val="tx2"/>
                </a:solidFill>
              </a:rPr>
              <a:t> </a:t>
            </a:r>
            <a:r>
              <a:rPr lang="sv-SE" sz="2400" dirty="0" err="1">
                <a:solidFill>
                  <a:schemeClr val="tx2"/>
                </a:solidFill>
              </a:rPr>
              <a:t>towards</a:t>
            </a:r>
            <a:r>
              <a:rPr lang="sv-SE" sz="2400" dirty="0">
                <a:solidFill>
                  <a:schemeClr val="tx2"/>
                </a:solidFill>
              </a:rPr>
              <a:t> a </a:t>
            </a:r>
            <a:r>
              <a:rPr lang="sv-SE" sz="2400" dirty="0" err="1">
                <a:solidFill>
                  <a:schemeClr val="tx2"/>
                </a:solidFill>
              </a:rPr>
              <a:t>sustainable</a:t>
            </a:r>
            <a:r>
              <a:rPr lang="sv-SE" sz="2400" dirty="0">
                <a:solidFill>
                  <a:schemeClr val="tx2"/>
                </a:solidFill>
              </a:rPr>
              <a:t> </a:t>
            </a:r>
            <a:r>
              <a:rPr lang="sv-SE" sz="2400" dirty="0" err="1">
                <a:solidFill>
                  <a:schemeClr val="tx2"/>
                </a:solidFill>
              </a:rPr>
              <a:t>future</a:t>
            </a:r>
            <a:endParaRPr lang="sv-SE" sz="2400"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Click="0" advTm="18452">
        <p:fade/>
      </p:transition>
    </mc:Choice>
    <mc:Fallback xmlns="">
      <p:transition spd="slow" advClick="0" advTm="18452">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1506AA-DB95-4D9E-847A-246A612409DA}"/>
              </a:ext>
            </a:extLst>
          </p:cNvPr>
          <p:cNvSpPr>
            <a:spLocks noGrp="1"/>
          </p:cNvSpPr>
          <p:nvPr>
            <p:ph type="title"/>
          </p:nvPr>
        </p:nvSpPr>
        <p:spPr>
          <a:xfrm>
            <a:off x="2164319" y="681037"/>
            <a:ext cx="7886700" cy="1325563"/>
          </a:xfrm>
        </p:spPr>
        <p:txBody>
          <a:bodyPr>
            <a:normAutofit fontScale="90000"/>
          </a:bodyPr>
          <a:lstStyle/>
          <a:p>
            <a:r>
              <a:rPr lang="sv-SE"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sv-SE"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Human </a:t>
            </a:r>
            <a:r>
              <a:rPr lang="sv-SE"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Rights</a:t>
            </a:r>
            <a:r>
              <a:rPr lang="sv-SE"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for ALL </a:t>
            </a:r>
            <a:r>
              <a:rPr lang="sv-SE"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children</a:t>
            </a:r>
            <a:r>
              <a:rPr lang="sv-SE" sz="5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sv-SE" sz="2400" dirty="0">
                <a:latin typeface="Calibri" panose="020F0502020204030204" pitchFamily="34" charset="0"/>
                <a:ea typeface="Calibri" panose="020F0502020204030204" pitchFamily="34" charset="0"/>
                <a:cs typeface="Times New Roman" panose="02020603050405020304" pitchFamily="18" charset="0"/>
              </a:rPr>
              <a:t/>
            </a:r>
            <a:br>
              <a:rPr lang="sv-SE" sz="2400" dirty="0">
                <a:latin typeface="Calibri" panose="020F0502020204030204" pitchFamily="34" charset="0"/>
                <a:ea typeface="Calibri" panose="020F0502020204030204" pitchFamily="34" charset="0"/>
                <a:cs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52201756-C57D-46DF-8765-572FB12D4462}"/>
              </a:ext>
            </a:extLst>
          </p:cNvPr>
          <p:cNvSpPr>
            <a:spLocks noGrp="1"/>
          </p:cNvSpPr>
          <p:nvPr>
            <p:ph idx="1"/>
          </p:nvPr>
        </p:nvSpPr>
        <p:spPr>
          <a:xfrm>
            <a:off x="847725" y="2206625"/>
            <a:ext cx="7886700" cy="4351338"/>
          </a:xfrm>
        </p:spPr>
        <p:txBody>
          <a:bodyPr>
            <a:normAutofit/>
          </a:bodyPr>
          <a:lstStyle/>
          <a:p>
            <a:pPr marL="0" indent="0">
              <a:lnSpc>
                <a:spcPct val="107000"/>
              </a:lnSpc>
              <a:spcAft>
                <a:spcPts val="800"/>
              </a:spcAft>
              <a:buNone/>
            </a:pP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The UNCRC is for all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children</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 and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youths</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 from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birth</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 to 18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years</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 in the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whole</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world</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All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children</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have</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 the right to information and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knowledge</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about</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their</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rights</a:t>
            </a:r>
            <a:r>
              <a:rPr lang="sv-SE"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sv-SE" b="1" dirty="0">
                <a:solidFill>
                  <a:srgbClr val="FF0000"/>
                </a:solidFill>
                <a:latin typeface="Calibri" panose="020F0502020204030204" pitchFamily="34" charset="0"/>
                <a:cs typeface="Times New Roman" panose="02020603050405020304" pitchFamily="18" charset="0"/>
              </a:rPr>
              <a:t>20th </a:t>
            </a:r>
            <a:r>
              <a:rPr lang="sv-SE" b="1" dirty="0" err="1">
                <a:solidFill>
                  <a:srgbClr val="FF0000"/>
                </a:solidFill>
                <a:latin typeface="Calibri" panose="020F0502020204030204" pitchFamily="34" charset="0"/>
                <a:cs typeface="Times New Roman" panose="02020603050405020304" pitchFamily="18" charset="0"/>
              </a:rPr>
              <a:t>of</a:t>
            </a:r>
            <a:r>
              <a:rPr lang="sv-SE" b="1" dirty="0">
                <a:solidFill>
                  <a:srgbClr val="FF0000"/>
                </a:solidFill>
                <a:latin typeface="Calibri" panose="020F0502020204030204" pitchFamily="34" charset="0"/>
                <a:cs typeface="Times New Roman" panose="02020603050405020304" pitchFamily="18" charset="0"/>
              </a:rPr>
              <a:t> November 2019 – 30th </a:t>
            </a:r>
            <a:r>
              <a:rPr lang="sv-SE" b="1" dirty="0" err="1">
                <a:solidFill>
                  <a:srgbClr val="FF0000"/>
                </a:solidFill>
                <a:latin typeface="Calibri" panose="020F0502020204030204" pitchFamily="34" charset="0"/>
                <a:cs typeface="Times New Roman" panose="02020603050405020304" pitchFamily="18" charset="0"/>
              </a:rPr>
              <a:t>anniversary</a:t>
            </a:r>
            <a:endParaRPr lang="sv-SE" b="1" dirty="0">
              <a:solidFill>
                <a:srgbClr val="FF0000"/>
              </a:solidFill>
            </a:endParaRPr>
          </a:p>
        </p:txBody>
      </p:sp>
      <p:pic>
        <p:nvPicPr>
          <p:cNvPr id="4" name="Bildobjekt 3">
            <a:extLst>
              <a:ext uri="{FF2B5EF4-FFF2-40B4-BE49-F238E27FC236}">
                <a16:creationId xmlns:a16="http://schemas.microsoft.com/office/drawing/2014/main" id="{54BE5554-C4A5-41AF-902F-281C397D0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89" y="139711"/>
            <a:ext cx="2027830" cy="1929072"/>
          </a:xfrm>
          <a:prstGeom prst="rect">
            <a:avLst/>
          </a:prstGeom>
        </p:spPr>
      </p:pic>
    </p:spTree>
    <p:extLst>
      <p:ext uri="{BB962C8B-B14F-4D97-AF65-F5344CB8AC3E}">
        <p14:creationId xmlns:p14="http://schemas.microsoft.com/office/powerpoint/2010/main" val="2462038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ubrik 1">
            <a:extLst>
              <a:ext uri="{FF2B5EF4-FFF2-40B4-BE49-F238E27FC236}">
                <a16:creationId xmlns:a16="http://schemas.microsoft.com/office/drawing/2014/main" id="{C7EF3AAF-5CAE-47F7-9D9D-BACE61DD39A5}"/>
              </a:ext>
            </a:extLst>
          </p:cNvPr>
          <p:cNvSpPr>
            <a:spLocks noGrp="1" noChangeArrowheads="1"/>
          </p:cNvSpPr>
          <p:nvPr>
            <p:ph type="title"/>
          </p:nvPr>
        </p:nvSpPr>
        <p:spPr>
          <a:xfrm>
            <a:off x="540385" y="600835"/>
            <a:ext cx="7886700" cy="1325563"/>
          </a:xfrm>
        </p:spPr>
        <p:txBody>
          <a:bodyPr/>
          <a:lstStyle/>
          <a:p>
            <a:r>
              <a:rPr lang="sv-SE" altLang="sv-SE" b="1" dirty="0">
                <a:solidFill>
                  <a:srgbClr val="FF0000"/>
                </a:solidFill>
              </a:rPr>
              <a:t>State </a:t>
            </a:r>
            <a:r>
              <a:rPr lang="sv-SE" altLang="sv-SE" b="1" dirty="0" err="1">
                <a:solidFill>
                  <a:srgbClr val="FF0000"/>
                </a:solidFill>
              </a:rPr>
              <a:t>Parties</a:t>
            </a:r>
            <a:r>
              <a:rPr lang="sv-SE" altLang="sv-SE" b="1" dirty="0">
                <a:solidFill>
                  <a:srgbClr val="FF0000"/>
                </a:solidFill>
              </a:rPr>
              <a:t> </a:t>
            </a:r>
            <a:r>
              <a:rPr lang="sv-SE" altLang="sv-SE" b="1" dirty="0" err="1">
                <a:solidFill>
                  <a:srgbClr val="FF0000"/>
                </a:solidFill>
              </a:rPr>
              <a:t>sign</a:t>
            </a:r>
            <a:r>
              <a:rPr lang="sv-SE" altLang="sv-SE" b="1" dirty="0">
                <a:solidFill>
                  <a:srgbClr val="FF0000"/>
                </a:solidFill>
              </a:rPr>
              <a:t> and </a:t>
            </a:r>
            <a:r>
              <a:rPr lang="sv-SE" altLang="sv-SE" b="1" dirty="0" err="1">
                <a:solidFill>
                  <a:srgbClr val="FF0000"/>
                </a:solidFill>
              </a:rPr>
              <a:t>ratify</a:t>
            </a:r>
            <a:r>
              <a:rPr lang="sv-SE" altLang="sv-SE" b="1" dirty="0">
                <a:solidFill>
                  <a:srgbClr val="FF0000"/>
                </a:solidFill>
              </a:rPr>
              <a:t> </a:t>
            </a:r>
          </a:p>
        </p:txBody>
      </p:sp>
      <p:sp>
        <p:nvSpPr>
          <p:cNvPr id="14339" name="Platshållare för innehåll 2">
            <a:extLst>
              <a:ext uri="{FF2B5EF4-FFF2-40B4-BE49-F238E27FC236}">
                <a16:creationId xmlns:a16="http://schemas.microsoft.com/office/drawing/2014/main" id="{C7127158-9A16-45BF-BB38-2E2343C49FCE}"/>
              </a:ext>
            </a:extLst>
          </p:cNvPr>
          <p:cNvSpPr>
            <a:spLocks noGrp="1" noChangeArrowheads="1"/>
          </p:cNvSpPr>
          <p:nvPr>
            <p:ph idx="1"/>
          </p:nvPr>
        </p:nvSpPr>
        <p:spPr>
          <a:xfrm>
            <a:off x="628650" y="2277428"/>
            <a:ext cx="7886700" cy="4351338"/>
          </a:xfrm>
        </p:spPr>
        <p:txBody>
          <a:bodyPr/>
          <a:lstStyle/>
          <a:p>
            <a:r>
              <a:rPr lang="en-GB" altLang="sv-SE" dirty="0">
                <a:solidFill>
                  <a:schemeClr val="tx2"/>
                </a:solidFill>
              </a:rPr>
              <a:t>The official institutions and employees in </a:t>
            </a:r>
            <a:br>
              <a:rPr lang="en-GB" altLang="sv-SE" dirty="0">
                <a:solidFill>
                  <a:schemeClr val="tx2"/>
                </a:solidFill>
              </a:rPr>
            </a:br>
            <a:r>
              <a:rPr lang="en-GB" altLang="sv-SE" dirty="0">
                <a:solidFill>
                  <a:schemeClr val="tx2"/>
                </a:solidFill>
              </a:rPr>
              <a:t>the country</a:t>
            </a:r>
          </a:p>
          <a:p>
            <a:r>
              <a:rPr lang="en-GB" altLang="sv-SE" dirty="0">
                <a:solidFill>
                  <a:schemeClr val="tx2"/>
                </a:solidFill>
                <a:highlight>
                  <a:srgbClr val="E4E6E8"/>
                </a:highlight>
              </a:rPr>
              <a:t>State parties shall </a:t>
            </a:r>
            <a:r>
              <a:rPr lang="en-GB" altLang="sv-SE" dirty="0">
                <a:solidFill>
                  <a:schemeClr val="tx2"/>
                </a:solidFill>
              </a:rPr>
              <a:t>ensure </a:t>
            </a:r>
            <a:r>
              <a:rPr lang="en-GB" altLang="sv-SE" b="1" dirty="0">
                <a:solidFill>
                  <a:srgbClr val="FF0000"/>
                </a:solidFill>
              </a:rPr>
              <a:t>to the maximum extent possible</a:t>
            </a:r>
          </a:p>
          <a:p>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to ensure children these rights and to protect them </a:t>
            </a:r>
            <a:r>
              <a:rPr lang="en-GB" dirty="0">
                <a:solidFill>
                  <a:schemeClr val="tx2"/>
                </a:solidFill>
              </a:rPr>
              <a:t>from all forms of exploitation and violence.</a:t>
            </a:r>
          </a:p>
          <a:p>
            <a:pPr marL="0" indent="0">
              <a:lnSpc>
                <a:spcPct val="107000"/>
              </a:lnSpc>
              <a:spcAft>
                <a:spcPts val="800"/>
              </a:spcAft>
              <a:buNone/>
            </a:pPr>
            <a:r>
              <a:rPr lang="en-GB" b="1" dirty="0">
                <a:solidFill>
                  <a:schemeClr val="tx2"/>
                </a:solidFill>
                <a:latin typeface="Calibri" panose="020F0502020204030204" pitchFamily="34" charset="0"/>
                <a:ea typeface="Calibri" panose="020F0502020204030204" pitchFamily="34" charset="0"/>
                <a:cs typeface="Times New Roman" panose="02020603050405020304" pitchFamily="18" charset="0"/>
              </a:rPr>
              <a:t>To promote, to provide and to protect</a:t>
            </a:r>
          </a:p>
          <a:p>
            <a:pPr marL="0" indent="0">
              <a:buNone/>
            </a:pPr>
            <a:endParaRPr lang="sv-SE" altLang="sv-SE" dirty="0"/>
          </a:p>
        </p:txBody>
      </p:sp>
      <p:sp>
        <p:nvSpPr>
          <p:cNvPr id="14340" name="Platshållare för sidfot 4">
            <a:extLst>
              <a:ext uri="{FF2B5EF4-FFF2-40B4-BE49-F238E27FC236}">
                <a16:creationId xmlns:a16="http://schemas.microsoft.com/office/drawing/2014/main" id="{569CAA39-21CF-4769-B000-9239AF1ED354}"/>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sv-SE" altLang="sv-SE" sz="1400"/>
              <a:t>Ingrid Engdahl</a:t>
            </a:r>
          </a:p>
        </p:txBody>
      </p:sp>
      <p:pic>
        <p:nvPicPr>
          <p:cNvPr id="5" name="Bildobjekt 4">
            <a:extLst>
              <a:ext uri="{FF2B5EF4-FFF2-40B4-BE49-F238E27FC236}">
                <a16:creationId xmlns:a16="http://schemas.microsoft.com/office/drawing/2014/main" id="{5F8ECD0A-28BB-4B26-B3C6-7BA2560BE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347" y="346211"/>
            <a:ext cx="2299653" cy="2313590"/>
          </a:xfrm>
          <a:prstGeom prst="rect">
            <a:avLst/>
          </a:prstGeom>
        </p:spPr>
      </p:pic>
    </p:spTree>
    <p:extLst>
      <p:ext uri="{BB962C8B-B14F-4D97-AF65-F5344CB8AC3E}">
        <p14:creationId xmlns:p14="http://schemas.microsoft.com/office/powerpoint/2010/main" val="144351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60C1F2-04E3-4651-83D4-9B23EDB9A766}"/>
              </a:ext>
            </a:extLst>
          </p:cNvPr>
          <p:cNvSpPr>
            <a:spLocks noGrp="1"/>
          </p:cNvSpPr>
          <p:nvPr>
            <p:ph type="title"/>
          </p:nvPr>
        </p:nvSpPr>
        <p:spPr>
          <a:xfrm>
            <a:off x="-35493" y="0"/>
            <a:ext cx="9179493" cy="1325563"/>
          </a:xfrm>
          <a:solidFill>
            <a:schemeClr val="accent6">
              <a:lumMod val="40000"/>
              <a:lumOff val="60000"/>
            </a:schemeClr>
          </a:solidFill>
        </p:spPr>
        <p:txBody>
          <a:bodyPr/>
          <a:lstStyle/>
          <a:p>
            <a:pPr algn="ctr"/>
            <a:r>
              <a:rPr lang="sv-SE" b="1" dirty="0">
                <a:solidFill>
                  <a:srgbClr val="FF0000"/>
                </a:solidFill>
              </a:rPr>
              <a:t>Children </a:t>
            </a:r>
            <a:r>
              <a:rPr lang="sv-SE" b="1" dirty="0" err="1">
                <a:solidFill>
                  <a:srgbClr val="FF0000"/>
                </a:solidFill>
              </a:rPr>
              <a:t>have</a:t>
            </a:r>
            <a:r>
              <a:rPr lang="sv-SE" b="1" dirty="0">
                <a:solidFill>
                  <a:srgbClr val="FF0000"/>
                </a:solidFill>
              </a:rPr>
              <a:t> </a:t>
            </a:r>
            <a:r>
              <a:rPr lang="sv-SE" b="1" dirty="0" err="1">
                <a:solidFill>
                  <a:srgbClr val="FF0000"/>
                </a:solidFill>
              </a:rPr>
              <a:t>become</a:t>
            </a:r>
            <a:r>
              <a:rPr lang="sv-SE" b="1" dirty="0">
                <a:solidFill>
                  <a:srgbClr val="FF0000"/>
                </a:solidFill>
              </a:rPr>
              <a:t> </a:t>
            </a:r>
            <a:r>
              <a:rPr lang="sv-SE" b="1" dirty="0" err="1">
                <a:solidFill>
                  <a:srgbClr val="FF0000"/>
                </a:solidFill>
              </a:rPr>
              <a:t>citizens</a:t>
            </a:r>
            <a:r>
              <a:rPr lang="sv-SE" b="1" dirty="0">
                <a:solidFill>
                  <a:srgbClr val="FF0000"/>
                </a:solidFill>
              </a:rPr>
              <a:t> </a:t>
            </a:r>
          </a:p>
        </p:txBody>
      </p:sp>
      <p:sp>
        <p:nvSpPr>
          <p:cNvPr id="3" name="Platshållare för innehåll 2">
            <a:extLst>
              <a:ext uri="{FF2B5EF4-FFF2-40B4-BE49-F238E27FC236}">
                <a16:creationId xmlns:a16="http://schemas.microsoft.com/office/drawing/2014/main" id="{04A3DD2B-85D1-4947-9A6D-86CBCDEB8D35}"/>
              </a:ext>
            </a:extLst>
          </p:cNvPr>
          <p:cNvSpPr>
            <a:spLocks noGrp="1"/>
          </p:cNvSpPr>
          <p:nvPr>
            <p:ph idx="1"/>
          </p:nvPr>
        </p:nvSpPr>
        <p:spPr>
          <a:xfrm>
            <a:off x="610903" y="1665288"/>
            <a:ext cx="7886700" cy="4351338"/>
          </a:xfrm>
        </p:spPr>
        <p:txBody>
          <a:bodyPr/>
          <a:lstStyle/>
          <a:p>
            <a:pPr marL="0" indent="0">
              <a:buNone/>
            </a:pPr>
            <a:r>
              <a:rPr lang="en-GB" dirty="0">
                <a:solidFill>
                  <a:schemeClr val="tx2"/>
                </a:solidFill>
              </a:rPr>
              <a:t>After 30 years with the convention:</a:t>
            </a:r>
          </a:p>
          <a:p>
            <a:pPr>
              <a:buFontTx/>
              <a:buChar char="-"/>
            </a:pPr>
            <a:r>
              <a:rPr lang="en-GB" dirty="0">
                <a:solidFill>
                  <a:schemeClr val="tx2"/>
                </a:solidFill>
              </a:rPr>
              <a:t>the first intention of UNCRC that child rights should be incorporated into national legislation has been achieved</a:t>
            </a:r>
          </a:p>
          <a:p>
            <a:pPr>
              <a:buFontTx/>
              <a:buChar char="-"/>
            </a:pPr>
            <a:r>
              <a:rPr lang="en-GB" dirty="0">
                <a:solidFill>
                  <a:schemeClr val="tx2"/>
                </a:solidFill>
              </a:rPr>
              <a:t>children today in many countries, are recognized as citizens with their own rights. </a:t>
            </a:r>
          </a:p>
          <a:p>
            <a:pPr>
              <a:buFontTx/>
              <a:buChar char="-"/>
            </a:pPr>
            <a:r>
              <a:rPr lang="en-GB" dirty="0">
                <a:solidFill>
                  <a:schemeClr val="tx2"/>
                </a:solidFill>
              </a:rPr>
              <a:t>not all rights for children specified in UNCRC are respected or addressed</a:t>
            </a:r>
          </a:p>
          <a:p>
            <a:pPr marL="0" indent="0">
              <a:buNone/>
            </a:pPr>
            <a:r>
              <a:rPr lang="en-GB" dirty="0">
                <a:solidFill>
                  <a:schemeClr val="tx2"/>
                </a:solidFill>
              </a:rPr>
              <a:t>					(Engdahl, 2019)</a:t>
            </a:r>
            <a:endParaRPr lang="sv-SE" dirty="0">
              <a:solidFill>
                <a:schemeClr val="tx2"/>
              </a:solidFill>
            </a:endParaRPr>
          </a:p>
        </p:txBody>
      </p:sp>
      <p:sp>
        <p:nvSpPr>
          <p:cNvPr id="4" name="Platshållare för datum 3">
            <a:extLst>
              <a:ext uri="{FF2B5EF4-FFF2-40B4-BE49-F238E27FC236}">
                <a16:creationId xmlns:a16="http://schemas.microsoft.com/office/drawing/2014/main" id="{35838BEA-DF56-4098-8F9F-A136CFE74A3B}"/>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41F25591-342A-4E6F-9EE2-E685C214266C}"/>
              </a:ext>
            </a:extLst>
          </p:cNvPr>
          <p:cNvSpPr>
            <a:spLocks noGrp="1"/>
          </p:cNvSpPr>
          <p:nvPr>
            <p:ph type="ftr" sz="quarter" idx="11"/>
          </p:nvPr>
        </p:nvSpPr>
        <p:spPr/>
        <p:txBody>
          <a:bodyPr/>
          <a:lstStyle/>
          <a:p>
            <a:r>
              <a:rPr lang="sv-SE"/>
              <a:t>Ingrid Engdahl, OMEP VP for Europe</a:t>
            </a:r>
          </a:p>
        </p:txBody>
      </p:sp>
    </p:spTree>
    <p:extLst>
      <p:ext uri="{BB962C8B-B14F-4D97-AF65-F5344CB8AC3E}">
        <p14:creationId xmlns:p14="http://schemas.microsoft.com/office/powerpoint/2010/main" val="3076726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BEECE6-AAB4-411D-BC36-C0B3353D653E}"/>
              </a:ext>
            </a:extLst>
          </p:cNvPr>
          <p:cNvSpPr>
            <a:spLocks noGrp="1"/>
          </p:cNvSpPr>
          <p:nvPr>
            <p:ph type="title"/>
          </p:nvPr>
        </p:nvSpPr>
        <p:spPr>
          <a:xfrm>
            <a:off x="2076450" y="441465"/>
            <a:ext cx="7067550" cy="1325563"/>
          </a:xfrm>
        </p:spPr>
        <p:txBody>
          <a:bodyPr>
            <a:normAutofit/>
          </a:bodyPr>
          <a:lstStyle/>
          <a:p>
            <a:r>
              <a:rPr lang="sv-SE" b="1" dirty="0" err="1">
                <a:solidFill>
                  <a:srgbClr val="FF0000"/>
                </a:solidFill>
              </a:rPr>
              <a:t>What</a:t>
            </a:r>
            <a:r>
              <a:rPr lang="sv-SE" b="1" dirty="0">
                <a:solidFill>
                  <a:srgbClr val="FF0000"/>
                </a:solidFill>
              </a:rPr>
              <a:t> is the UNCRC?</a:t>
            </a:r>
          </a:p>
        </p:txBody>
      </p:sp>
      <p:sp>
        <p:nvSpPr>
          <p:cNvPr id="3" name="Platshållare för innehåll 2">
            <a:extLst>
              <a:ext uri="{FF2B5EF4-FFF2-40B4-BE49-F238E27FC236}">
                <a16:creationId xmlns:a16="http://schemas.microsoft.com/office/drawing/2014/main" id="{412BB54E-1E0C-4A35-9B76-03B9D0405A13}"/>
              </a:ext>
            </a:extLst>
          </p:cNvPr>
          <p:cNvSpPr>
            <a:spLocks noGrp="1"/>
          </p:cNvSpPr>
          <p:nvPr>
            <p:ph idx="1"/>
          </p:nvPr>
        </p:nvSpPr>
        <p:spPr>
          <a:xfrm>
            <a:off x="671161" y="1852677"/>
            <a:ext cx="7693193" cy="4351338"/>
          </a:xfrm>
        </p:spPr>
        <p:txBody>
          <a:bodyPr>
            <a:normAutofit/>
          </a:bodyPr>
          <a:lstStyle/>
          <a:p>
            <a:pPr marL="0" indent="0">
              <a:buNone/>
            </a:pPr>
            <a:r>
              <a:rPr lang="en-GB" sz="3600" dirty="0">
                <a:solidFill>
                  <a:srgbClr val="FF0000"/>
                </a:solidFill>
              </a:rPr>
              <a:t>54 articles (1989)</a:t>
            </a:r>
          </a:p>
          <a:p>
            <a:pPr marL="0" indent="0">
              <a:lnSpc>
                <a:spcPct val="100000"/>
              </a:lnSpc>
              <a:spcBef>
                <a:spcPts val="0"/>
              </a:spcBef>
              <a:buNone/>
            </a:pPr>
            <a:r>
              <a:rPr lang="en-GB" sz="3600" dirty="0">
                <a:solidFill>
                  <a:schemeClr val="tx2"/>
                </a:solidFill>
              </a:rPr>
              <a:t>3 Optional protocols</a:t>
            </a:r>
            <a:br>
              <a:rPr lang="en-GB" sz="3600" dirty="0">
                <a:solidFill>
                  <a:schemeClr val="tx2"/>
                </a:solidFill>
              </a:rPr>
            </a:br>
            <a:r>
              <a:rPr lang="en-GB" sz="3600" dirty="0">
                <a:solidFill>
                  <a:schemeClr val="tx2"/>
                </a:solidFill>
              </a:rPr>
              <a:t>24 General comments</a:t>
            </a:r>
            <a:br>
              <a:rPr lang="en-GB" sz="3600" dirty="0">
                <a:solidFill>
                  <a:schemeClr val="tx2"/>
                </a:solidFill>
              </a:rPr>
            </a:br>
            <a:endParaRPr lang="en-GB" sz="3200" dirty="0">
              <a:solidFill>
                <a:schemeClr val="tx2"/>
              </a:solidFill>
            </a:endParaRPr>
          </a:p>
          <a:p>
            <a:pPr marL="514350" indent="-514350">
              <a:buNone/>
              <a:defRPr/>
            </a:pPr>
            <a:r>
              <a:rPr lang="sv-SE" sz="3200" dirty="0">
                <a:solidFill>
                  <a:schemeClr val="tx2"/>
                </a:solidFill>
              </a:rPr>
              <a:t>UN </a:t>
            </a:r>
            <a:r>
              <a:rPr lang="sv-SE" sz="3200" dirty="0" err="1">
                <a:solidFill>
                  <a:schemeClr val="tx2"/>
                </a:solidFill>
              </a:rPr>
              <a:t>Committee</a:t>
            </a:r>
            <a:r>
              <a:rPr lang="sv-SE" sz="3200" dirty="0">
                <a:solidFill>
                  <a:schemeClr val="tx2"/>
                </a:solidFill>
              </a:rPr>
              <a:t> on the </a:t>
            </a:r>
            <a:r>
              <a:rPr lang="sv-SE" sz="3200" dirty="0" err="1">
                <a:solidFill>
                  <a:schemeClr val="tx2"/>
                </a:solidFill>
              </a:rPr>
              <a:t>Rights</a:t>
            </a:r>
            <a:r>
              <a:rPr lang="sv-SE" sz="3200" dirty="0">
                <a:solidFill>
                  <a:schemeClr val="tx2"/>
                </a:solidFill>
              </a:rPr>
              <a:t> </a:t>
            </a:r>
            <a:r>
              <a:rPr lang="sv-SE" sz="3200" dirty="0" err="1">
                <a:solidFill>
                  <a:schemeClr val="tx2"/>
                </a:solidFill>
              </a:rPr>
              <a:t>of</a:t>
            </a:r>
            <a:r>
              <a:rPr lang="sv-SE" sz="3200" dirty="0">
                <a:solidFill>
                  <a:schemeClr val="tx2"/>
                </a:solidFill>
              </a:rPr>
              <a:t> the Child (CRC) in </a:t>
            </a:r>
            <a:r>
              <a:rPr lang="sv-SE" sz="3200" dirty="0" err="1">
                <a:solidFill>
                  <a:schemeClr val="tx2"/>
                </a:solidFill>
              </a:rPr>
              <a:t>Geneva</a:t>
            </a:r>
            <a:r>
              <a:rPr lang="sv-SE" sz="3200" dirty="0">
                <a:solidFill>
                  <a:schemeClr val="tx2"/>
                </a:solidFill>
              </a:rPr>
              <a:t>         (CR August 13, 2018)</a:t>
            </a:r>
          </a:p>
          <a:p>
            <a:pPr marL="514350" indent="-514350">
              <a:buNone/>
              <a:defRPr/>
            </a:pPr>
            <a:r>
              <a:rPr lang="sv-SE" sz="3200" b="1" dirty="0" err="1">
                <a:solidFill>
                  <a:schemeClr val="tx2"/>
                </a:solidFill>
              </a:rPr>
              <a:t>Concluding</a:t>
            </a:r>
            <a:r>
              <a:rPr lang="sv-SE" sz="3200" b="1" dirty="0">
                <a:solidFill>
                  <a:schemeClr val="tx2"/>
                </a:solidFill>
              </a:rPr>
              <a:t> observations </a:t>
            </a:r>
            <a:r>
              <a:rPr lang="sv-SE" sz="3200" dirty="0">
                <a:solidFill>
                  <a:schemeClr val="tx2"/>
                </a:solidFill>
              </a:rPr>
              <a:t>in </a:t>
            </a:r>
            <a:r>
              <a:rPr lang="sv-SE" sz="3200" dirty="0" err="1">
                <a:solidFill>
                  <a:schemeClr val="tx2"/>
                </a:solidFill>
              </a:rPr>
              <a:t>return</a:t>
            </a:r>
            <a:endParaRPr lang="sv-SE" sz="3200" dirty="0">
              <a:solidFill>
                <a:schemeClr val="tx2"/>
              </a:solidFill>
            </a:endParaRPr>
          </a:p>
          <a:p>
            <a:pPr marL="514350" indent="-514350">
              <a:buNone/>
              <a:defRPr/>
            </a:pPr>
            <a:r>
              <a:rPr lang="sv-SE" sz="3200" dirty="0">
                <a:solidFill>
                  <a:schemeClr val="tx2"/>
                </a:solidFill>
              </a:rPr>
              <a:t>                                          (CR </a:t>
            </a:r>
            <a:r>
              <a:rPr lang="sv-SE" sz="3200" dirty="0" err="1">
                <a:solidFill>
                  <a:schemeClr val="tx2"/>
                </a:solidFill>
              </a:rPr>
              <a:t>February</a:t>
            </a:r>
            <a:r>
              <a:rPr lang="sv-SE" sz="3200" dirty="0">
                <a:solidFill>
                  <a:schemeClr val="tx2"/>
                </a:solidFill>
              </a:rPr>
              <a:t> 1, 2019)</a:t>
            </a:r>
          </a:p>
          <a:p>
            <a:pPr marL="514350" indent="-514350">
              <a:buNone/>
              <a:defRPr/>
            </a:pPr>
            <a:endParaRPr lang="sv-SE" dirty="0">
              <a:solidFill>
                <a:schemeClr val="tx2"/>
              </a:solidFill>
            </a:endParaRPr>
          </a:p>
          <a:p>
            <a:pPr marL="0" indent="0">
              <a:lnSpc>
                <a:spcPct val="100000"/>
              </a:lnSpc>
              <a:spcBef>
                <a:spcPts val="0"/>
              </a:spcBef>
              <a:buNone/>
            </a:pPr>
            <a:endParaRPr lang="en-GB" sz="1600" dirty="0">
              <a:solidFill>
                <a:schemeClr val="tx2"/>
              </a:solidFill>
            </a:endParaRPr>
          </a:p>
        </p:txBody>
      </p:sp>
      <p:pic>
        <p:nvPicPr>
          <p:cNvPr id="4" name="Bildobjekt 3">
            <a:extLst>
              <a:ext uri="{FF2B5EF4-FFF2-40B4-BE49-F238E27FC236}">
                <a16:creationId xmlns:a16="http://schemas.microsoft.com/office/drawing/2014/main" id="{7A9CEF9B-C609-4097-9DF9-6F60694F2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98189" cy="1710615"/>
          </a:xfrm>
          <a:prstGeom prst="rect">
            <a:avLst/>
          </a:prstGeom>
        </p:spPr>
      </p:pic>
      <p:pic>
        <p:nvPicPr>
          <p:cNvPr id="5" name="Bildobjekt 4" descr="En bild som visar ritning&#10;&#10;Automatiskt genererad beskrivning">
            <a:extLst>
              <a:ext uri="{FF2B5EF4-FFF2-40B4-BE49-F238E27FC236}">
                <a16:creationId xmlns:a16="http://schemas.microsoft.com/office/drawing/2014/main" id="{864A6413-9946-4967-B0B4-DACA35C8E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4860" y="0"/>
            <a:ext cx="2356037" cy="1767028"/>
          </a:xfrm>
          <a:prstGeom prst="rect">
            <a:avLst/>
          </a:prstGeom>
        </p:spPr>
      </p:pic>
    </p:spTree>
    <p:extLst>
      <p:ext uri="{BB962C8B-B14F-4D97-AF65-F5344CB8AC3E}">
        <p14:creationId xmlns:p14="http://schemas.microsoft.com/office/powerpoint/2010/main" val="119699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ubrik 1">
            <a:extLst>
              <a:ext uri="{FF2B5EF4-FFF2-40B4-BE49-F238E27FC236}">
                <a16:creationId xmlns:a16="http://schemas.microsoft.com/office/drawing/2014/main" id="{ABD92C73-A330-4664-A503-979BE0B4D94E}"/>
              </a:ext>
            </a:extLst>
          </p:cNvPr>
          <p:cNvSpPr>
            <a:spLocks noGrp="1" noChangeArrowheads="1"/>
          </p:cNvSpPr>
          <p:nvPr>
            <p:ph type="title"/>
          </p:nvPr>
        </p:nvSpPr>
        <p:spPr>
          <a:xfrm>
            <a:off x="755650" y="547103"/>
            <a:ext cx="7931150" cy="1143000"/>
          </a:xfrm>
        </p:spPr>
        <p:txBody>
          <a:bodyPr>
            <a:noAutofit/>
          </a:bodyPr>
          <a:lstStyle/>
          <a:p>
            <a:pPr eaLnBrk="1" hangingPunct="1"/>
            <a:r>
              <a:rPr lang="sv-SE" altLang="en-US" b="1" dirty="0">
                <a:solidFill>
                  <a:srgbClr val="FF0000"/>
                </a:solidFill>
              </a:rPr>
              <a:t>UN Convention on the</a:t>
            </a:r>
            <a:br>
              <a:rPr lang="sv-SE" altLang="en-US" b="1" dirty="0">
                <a:solidFill>
                  <a:srgbClr val="FF0000"/>
                </a:solidFill>
              </a:rPr>
            </a:br>
            <a:r>
              <a:rPr lang="sv-SE" altLang="en-US" b="1" dirty="0" err="1">
                <a:solidFill>
                  <a:srgbClr val="FF0000"/>
                </a:solidFill>
              </a:rPr>
              <a:t>Rights</a:t>
            </a:r>
            <a:r>
              <a:rPr lang="sv-SE" altLang="en-US" b="1" dirty="0">
                <a:solidFill>
                  <a:srgbClr val="FF0000"/>
                </a:solidFill>
              </a:rPr>
              <a:t> </a:t>
            </a:r>
            <a:r>
              <a:rPr lang="sv-SE" altLang="en-US" b="1" dirty="0" err="1">
                <a:solidFill>
                  <a:srgbClr val="FF0000"/>
                </a:solidFill>
              </a:rPr>
              <a:t>of</a:t>
            </a:r>
            <a:r>
              <a:rPr lang="sv-SE" altLang="en-US" b="1" dirty="0">
                <a:solidFill>
                  <a:srgbClr val="FF0000"/>
                </a:solidFill>
              </a:rPr>
              <a:t> the Child</a:t>
            </a:r>
          </a:p>
        </p:txBody>
      </p:sp>
      <p:sp>
        <p:nvSpPr>
          <p:cNvPr id="11267" name="Platshållare för innehåll 2">
            <a:extLst>
              <a:ext uri="{FF2B5EF4-FFF2-40B4-BE49-F238E27FC236}">
                <a16:creationId xmlns:a16="http://schemas.microsoft.com/office/drawing/2014/main" id="{F86162CC-FB4A-4DD8-AA82-E61603CA7A85}"/>
              </a:ext>
            </a:extLst>
          </p:cNvPr>
          <p:cNvSpPr>
            <a:spLocks noGrp="1"/>
          </p:cNvSpPr>
          <p:nvPr>
            <p:ph idx="1"/>
          </p:nvPr>
        </p:nvSpPr>
        <p:spPr>
          <a:xfrm>
            <a:off x="755650" y="2179638"/>
            <a:ext cx="7781958" cy="3724275"/>
          </a:xfrm>
        </p:spPr>
        <p:txBody>
          <a:bodyPr>
            <a:normAutofit lnSpcReduction="10000"/>
          </a:bodyPr>
          <a:lstStyle/>
          <a:p>
            <a:pPr marL="0" indent="0">
              <a:buNone/>
            </a:pPr>
            <a:r>
              <a:rPr lang="en-US" dirty="0">
                <a:solidFill>
                  <a:schemeClr val="tx2"/>
                </a:solidFill>
              </a:rPr>
              <a:t>Four articles represent the </a:t>
            </a:r>
            <a:r>
              <a:rPr lang="en-US" b="1" dirty="0">
                <a:solidFill>
                  <a:schemeClr val="tx2"/>
                </a:solidFill>
              </a:rPr>
              <a:t>‘General Principles’ </a:t>
            </a:r>
            <a:r>
              <a:rPr lang="en-US" dirty="0">
                <a:solidFill>
                  <a:schemeClr val="tx2"/>
                </a:solidFill>
              </a:rPr>
              <a:t>but the UNCRC should be holistically understood as one document.</a:t>
            </a:r>
          </a:p>
          <a:p>
            <a:r>
              <a:rPr lang="en-US" dirty="0">
                <a:solidFill>
                  <a:schemeClr val="tx2"/>
                </a:solidFill>
              </a:rPr>
              <a:t>Non-discrimination (article 2)</a:t>
            </a:r>
          </a:p>
          <a:p>
            <a:r>
              <a:rPr lang="en-US" dirty="0">
                <a:solidFill>
                  <a:schemeClr val="tx2"/>
                </a:solidFill>
              </a:rPr>
              <a:t>Best interest of the child (article 3)</a:t>
            </a:r>
          </a:p>
          <a:p>
            <a:r>
              <a:rPr lang="en-US" dirty="0">
                <a:solidFill>
                  <a:schemeClr val="tx2"/>
                </a:solidFill>
              </a:rPr>
              <a:t>Right to life, survival and development (article 6)</a:t>
            </a:r>
          </a:p>
          <a:p>
            <a:r>
              <a:rPr lang="en-US" dirty="0">
                <a:solidFill>
                  <a:schemeClr val="tx2"/>
                </a:solidFill>
              </a:rPr>
              <a:t>Right to be heard (article 12)</a:t>
            </a:r>
          </a:p>
          <a:p>
            <a:pPr marL="0" indent="0">
              <a:buNone/>
            </a:pPr>
            <a:r>
              <a:rPr lang="sv-SE" sz="2600" dirty="0"/>
              <a:t>	</a:t>
            </a:r>
            <a:r>
              <a:rPr lang="sv-SE" dirty="0"/>
              <a:t>		</a:t>
            </a:r>
            <a:endParaRPr lang="sv-SE" sz="1600" dirty="0"/>
          </a:p>
        </p:txBody>
      </p:sp>
      <p:sp>
        <p:nvSpPr>
          <p:cNvPr id="13317" name="Platshållare för sidfot 2">
            <a:extLst>
              <a:ext uri="{FF2B5EF4-FFF2-40B4-BE49-F238E27FC236}">
                <a16:creationId xmlns:a16="http://schemas.microsoft.com/office/drawing/2014/main" id="{A46C2CF8-A0B8-429E-8459-CF7D2F3FD589}"/>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sv-SE" altLang="sv-SE" sz="1400"/>
              <a:t>Ingrid Engdahl</a:t>
            </a:r>
          </a:p>
        </p:txBody>
      </p:sp>
      <p:pic>
        <p:nvPicPr>
          <p:cNvPr id="6" name="Bildobjekt 5" descr="En bild som visar ritning&#10;&#10;Automatiskt genererad beskrivning">
            <a:extLst>
              <a:ext uri="{FF2B5EF4-FFF2-40B4-BE49-F238E27FC236}">
                <a16:creationId xmlns:a16="http://schemas.microsoft.com/office/drawing/2014/main" id="{9B2756F3-1849-4BF9-8F62-7B5DB5CA4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7052" y="0"/>
            <a:ext cx="2713845" cy="2035384"/>
          </a:xfrm>
          <a:prstGeom prst="rect">
            <a:avLst/>
          </a:prstGeom>
        </p:spPr>
      </p:pic>
    </p:spTree>
    <p:extLst>
      <p:ext uri="{BB962C8B-B14F-4D97-AF65-F5344CB8AC3E}">
        <p14:creationId xmlns:p14="http://schemas.microsoft.com/office/powerpoint/2010/main" val="3740140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5|2.8|2.4|1.6|1.9|1.8|2.3|1.7"/>
</p:tagLst>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9692</TotalTime>
  <Words>1024</Words>
  <Application>Microsoft Office PowerPoint</Application>
  <PresentationFormat>Předvádění na obrazovce (4:3)</PresentationFormat>
  <Paragraphs>128</Paragraphs>
  <Slides>18</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18</vt:i4>
      </vt:variant>
    </vt:vector>
  </HeadingPairs>
  <TitlesOfParts>
    <vt:vector size="24" baseType="lpstr">
      <vt:lpstr>Arial</vt:lpstr>
      <vt:lpstr>Calibri</vt:lpstr>
      <vt:lpstr>Calibri Light</vt:lpstr>
      <vt:lpstr>Times New Roman</vt:lpstr>
      <vt:lpstr>Wingdings</vt:lpstr>
      <vt:lpstr>Office-tema</vt:lpstr>
      <vt:lpstr>Prezentace aplikace PowerPoint</vt:lpstr>
      <vt:lpstr>            OMEP</vt:lpstr>
      <vt:lpstr>              OMEP started in Prague 1948</vt:lpstr>
      <vt:lpstr>Prezentace aplikace PowerPoint</vt:lpstr>
      <vt:lpstr>  Human Rights for ALL children  </vt:lpstr>
      <vt:lpstr>State Parties sign and ratify </vt:lpstr>
      <vt:lpstr>Children have become citizens </vt:lpstr>
      <vt:lpstr>What is the UNCRC?</vt:lpstr>
      <vt:lpstr>UN Convention on the Rights of the Child</vt:lpstr>
      <vt:lpstr>Odstranění diskriminace (článek 2)</vt:lpstr>
      <vt:lpstr>Preschools are meeting places</vt:lpstr>
      <vt:lpstr>Nejlepší zájem dítěte (článek 3)</vt:lpstr>
      <vt:lpstr>…in the best interests …</vt:lpstr>
      <vt:lpstr>Analysing the proposals</vt:lpstr>
      <vt:lpstr>Právo na život, přežití a rozvoj (článek 6)</vt:lpstr>
      <vt:lpstr>OMEP Declaration Lisbon 2019</vt:lpstr>
      <vt:lpstr>Respekt k názoru dětí (článek 12)</vt:lpstr>
      <vt:lpstr>Article 13 Freedom of expression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Ingrid Engdahl</dc:creator>
  <cp:lastModifiedBy>Milada Rabušicová</cp:lastModifiedBy>
  <cp:revision>127</cp:revision>
  <dcterms:created xsi:type="dcterms:W3CDTF">2019-10-02T14:20:57Z</dcterms:created>
  <dcterms:modified xsi:type="dcterms:W3CDTF">2019-11-13T10:58:05Z</dcterms:modified>
</cp:coreProperties>
</file>