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5" r:id="rId2"/>
    <p:sldId id="280" r:id="rId3"/>
    <p:sldId id="278" r:id="rId4"/>
    <p:sldId id="279" r:id="rId5"/>
    <p:sldId id="292" r:id="rId6"/>
    <p:sldId id="291" r:id="rId7"/>
    <p:sldId id="290" r:id="rId8"/>
    <p:sldId id="288" r:id="rId9"/>
    <p:sldId id="287" r:id="rId10"/>
    <p:sldId id="281" r:id="rId11"/>
    <p:sldId id="282" r:id="rId12"/>
    <p:sldId id="283" r:id="rId13"/>
    <p:sldId id="284" r:id="rId14"/>
    <p:sldId id="285" r:id="rId15"/>
    <p:sldId id="256" r:id="rId16"/>
    <p:sldId id="267" r:id="rId17"/>
    <p:sldId id="268" r:id="rId18"/>
    <p:sldId id="269" r:id="rId19"/>
    <p:sldId id="271" r:id="rId20"/>
    <p:sldId id="272" r:id="rId21"/>
    <p:sldId id="258" r:id="rId22"/>
    <p:sldId id="260" r:id="rId23"/>
    <p:sldId id="259" r:id="rId24"/>
    <p:sldId id="261" r:id="rId25"/>
    <p:sldId id="262" r:id="rId26"/>
    <p:sldId id="286" r:id="rId27"/>
    <p:sldId id="265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6A4"/>
    <a:srgbClr val="748CBC"/>
    <a:srgbClr val="6E8AC2"/>
    <a:srgbClr val="7288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C25F-BA4E-4331-9339-BAD4AA05589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3BA85EA-5C4C-4B2F-A8B0-2C330E71464B}">
      <dgm:prSet phldrT="[Text]"/>
      <dgm:spPr>
        <a:solidFill>
          <a:srgbClr val="5686A4"/>
        </a:solidFill>
      </dgm:spPr>
      <dgm:t>
        <a:bodyPr/>
        <a:lstStyle/>
        <a:p>
          <a:r>
            <a:rPr lang="cs-CZ" dirty="0" smtClean="0"/>
            <a:t>NÚV</a:t>
          </a:r>
          <a:endParaRPr lang="cs-CZ" dirty="0"/>
        </a:p>
      </dgm:t>
    </dgm:pt>
    <dgm:pt modelId="{2F1936FA-7E9D-4E6D-AA2E-FB363F798514}" type="parTrans" cxnId="{3C76CBCB-7D74-439D-BBA3-0A0BACB4D3FE}">
      <dgm:prSet/>
      <dgm:spPr/>
      <dgm:t>
        <a:bodyPr/>
        <a:lstStyle/>
        <a:p>
          <a:endParaRPr lang="cs-CZ"/>
        </a:p>
      </dgm:t>
    </dgm:pt>
    <dgm:pt modelId="{6BA79E98-B6CC-4F5C-A4F8-102E992CF6B5}" type="sibTrans" cxnId="{3C76CBCB-7D74-439D-BBA3-0A0BACB4D3FE}">
      <dgm:prSet/>
      <dgm:spPr/>
      <dgm:t>
        <a:bodyPr/>
        <a:lstStyle/>
        <a:p>
          <a:endParaRPr lang="cs-CZ"/>
        </a:p>
      </dgm:t>
    </dgm:pt>
    <dgm:pt modelId="{F602E690-48DA-47A8-B360-7F7CA22BF95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NIDV</a:t>
          </a:r>
          <a:endParaRPr lang="cs-CZ" dirty="0"/>
        </a:p>
      </dgm:t>
    </dgm:pt>
    <dgm:pt modelId="{B11741CE-BB70-4B98-92EA-84B50EAB13A7}" type="parTrans" cxnId="{DD9625C5-F397-4FFC-BA58-7A11672AB466}">
      <dgm:prSet/>
      <dgm:spPr/>
      <dgm:t>
        <a:bodyPr/>
        <a:lstStyle/>
        <a:p>
          <a:endParaRPr lang="cs-CZ"/>
        </a:p>
      </dgm:t>
    </dgm:pt>
    <dgm:pt modelId="{06E0D8E0-D236-441B-9329-9DC1E237D5D2}" type="sibTrans" cxnId="{DD9625C5-F397-4FFC-BA58-7A11672AB466}">
      <dgm:prSet/>
      <dgm:spPr/>
      <dgm:t>
        <a:bodyPr/>
        <a:lstStyle/>
        <a:p>
          <a:endParaRPr lang="cs-CZ"/>
        </a:p>
      </dgm:t>
    </dgm:pt>
    <dgm:pt modelId="{57783AA5-CA46-4EF7-AFB8-79DF81BFAFDE}">
      <dgm:prSet phldrT="[Text]"/>
      <dgm:spPr/>
      <dgm:t>
        <a:bodyPr/>
        <a:lstStyle/>
        <a:p>
          <a:r>
            <a:rPr lang="cs-CZ" dirty="0" smtClean="0"/>
            <a:t>NPI ČR</a:t>
          </a:r>
          <a:endParaRPr lang="cs-CZ" dirty="0"/>
        </a:p>
      </dgm:t>
    </dgm:pt>
    <dgm:pt modelId="{91BDE173-5B82-4B5A-8684-F1C574FB6937}" type="parTrans" cxnId="{ED96250C-3D29-4847-B8A8-2B605AD55A8B}">
      <dgm:prSet/>
      <dgm:spPr/>
      <dgm:t>
        <a:bodyPr/>
        <a:lstStyle/>
        <a:p>
          <a:endParaRPr lang="cs-CZ"/>
        </a:p>
      </dgm:t>
    </dgm:pt>
    <dgm:pt modelId="{B3C66154-77A6-4144-84F5-A2B380B1A31D}" type="sibTrans" cxnId="{ED96250C-3D29-4847-B8A8-2B605AD55A8B}">
      <dgm:prSet/>
      <dgm:spPr/>
      <dgm:t>
        <a:bodyPr/>
        <a:lstStyle/>
        <a:p>
          <a:endParaRPr lang="cs-CZ"/>
        </a:p>
      </dgm:t>
    </dgm:pt>
    <dgm:pt modelId="{BB13C8B0-28DC-4C0A-90CB-91FA3DDB3F39}" type="pres">
      <dgm:prSet presAssocID="{5A15C25F-BA4E-4331-9339-BAD4AA055894}" presName="linearFlow" presStyleCnt="0">
        <dgm:presLayoutVars>
          <dgm:dir/>
          <dgm:resizeHandles val="exact"/>
        </dgm:presLayoutVars>
      </dgm:prSet>
      <dgm:spPr/>
    </dgm:pt>
    <dgm:pt modelId="{E3663367-41AE-45F8-9AC2-58B169E81E09}" type="pres">
      <dgm:prSet presAssocID="{83BA85EA-5C4C-4B2F-A8B0-2C330E71464B}" presName="node" presStyleLbl="node1" presStyleIdx="0" presStyleCnt="3">
        <dgm:presLayoutVars>
          <dgm:bulletEnabled val="1"/>
        </dgm:presLayoutVars>
      </dgm:prSet>
      <dgm:spPr/>
    </dgm:pt>
    <dgm:pt modelId="{9BA78023-27B2-4A23-A7DE-F78196777CA3}" type="pres">
      <dgm:prSet presAssocID="{6BA79E98-B6CC-4F5C-A4F8-102E992CF6B5}" presName="spacerL" presStyleCnt="0"/>
      <dgm:spPr/>
    </dgm:pt>
    <dgm:pt modelId="{EF1048D0-970E-4345-89C5-9FDAB8DCA955}" type="pres">
      <dgm:prSet presAssocID="{6BA79E98-B6CC-4F5C-A4F8-102E992CF6B5}" presName="sibTrans" presStyleLbl="sibTrans2D1" presStyleIdx="0" presStyleCnt="2"/>
      <dgm:spPr/>
    </dgm:pt>
    <dgm:pt modelId="{6AE1686A-1787-49B9-9031-AF708B5919AD}" type="pres">
      <dgm:prSet presAssocID="{6BA79E98-B6CC-4F5C-A4F8-102E992CF6B5}" presName="spacerR" presStyleCnt="0"/>
      <dgm:spPr/>
    </dgm:pt>
    <dgm:pt modelId="{D79CF234-E97A-455C-A406-74B3455BF24A}" type="pres">
      <dgm:prSet presAssocID="{F602E690-48DA-47A8-B360-7F7CA22BF95C}" presName="node" presStyleLbl="node1" presStyleIdx="1" presStyleCnt="3">
        <dgm:presLayoutVars>
          <dgm:bulletEnabled val="1"/>
        </dgm:presLayoutVars>
      </dgm:prSet>
      <dgm:spPr/>
    </dgm:pt>
    <dgm:pt modelId="{434E2374-FF4A-4578-A24A-4C6FA269AF64}" type="pres">
      <dgm:prSet presAssocID="{06E0D8E0-D236-441B-9329-9DC1E237D5D2}" presName="spacerL" presStyleCnt="0"/>
      <dgm:spPr/>
    </dgm:pt>
    <dgm:pt modelId="{35DA572E-1848-48C2-845A-242F6607CAB3}" type="pres">
      <dgm:prSet presAssocID="{06E0D8E0-D236-441B-9329-9DC1E237D5D2}" presName="sibTrans" presStyleLbl="sibTrans2D1" presStyleIdx="1" presStyleCnt="2"/>
      <dgm:spPr/>
    </dgm:pt>
    <dgm:pt modelId="{AA18F60C-1386-4C82-BE79-FC8F09D24EAD}" type="pres">
      <dgm:prSet presAssocID="{06E0D8E0-D236-441B-9329-9DC1E237D5D2}" presName="spacerR" presStyleCnt="0"/>
      <dgm:spPr/>
    </dgm:pt>
    <dgm:pt modelId="{AAD1F0E8-1A93-4256-9CD2-E18D97DC3F0D}" type="pres">
      <dgm:prSet presAssocID="{57783AA5-CA46-4EF7-AFB8-79DF81BFAFDE}" presName="node" presStyleLbl="node1" presStyleIdx="2" presStyleCnt="3">
        <dgm:presLayoutVars>
          <dgm:bulletEnabled val="1"/>
        </dgm:presLayoutVars>
      </dgm:prSet>
      <dgm:spPr/>
    </dgm:pt>
  </dgm:ptLst>
  <dgm:cxnLst>
    <dgm:cxn modelId="{3C76CBCB-7D74-439D-BBA3-0A0BACB4D3FE}" srcId="{5A15C25F-BA4E-4331-9339-BAD4AA055894}" destId="{83BA85EA-5C4C-4B2F-A8B0-2C330E71464B}" srcOrd="0" destOrd="0" parTransId="{2F1936FA-7E9D-4E6D-AA2E-FB363F798514}" sibTransId="{6BA79E98-B6CC-4F5C-A4F8-102E992CF6B5}"/>
    <dgm:cxn modelId="{9469B998-F2B5-448E-AE04-6B2860A00484}" type="presOf" srcId="{83BA85EA-5C4C-4B2F-A8B0-2C330E71464B}" destId="{E3663367-41AE-45F8-9AC2-58B169E81E09}" srcOrd="0" destOrd="0" presId="urn:microsoft.com/office/officeart/2005/8/layout/equation1"/>
    <dgm:cxn modelId="{DC7E1D7E-D8E6-4890-AA09-8ED967639629}" type="presOf" srcId="{6BA79E98-B6CC-4F5C-A4F8-102E992CF6B5}" destId="{EF1048D0-970E-4345-89C5-9FDAB8DCA955}" srcOrd="0" destOrd="0" presId="urn:microsoft.com/office/officeart/2005/8/layout/equation1"/>
    <dgm:cxn modelId="{ED96250C-3D29-4847-B8A8-2B605AD55A8B}" srcId="{5A15C25F-BA4E-4331-9339-BAD4AA055894}" destId="{57783AA5-CA46-4EF7-AFB8-79DF81BFAFDE}" srcOrd="2" destOrd="0" parTransId="{91BDE173-5B82-4B5A-8684-F1C574FB6937}" sibTransId="{B3C66154-77A6-4144-84F5-A2B380B1A31D}"/>
    <dgm:cxn modelId="{0ECB9D6C-C63A-4E6F-82B9-88630E348B78}" type="presOf" srcId="{5A15C25F-BA4E-4331-9339-BAD4AA055894}" destId="{BB13C8B0-28DC-4C0A-90CB-91FA3DDB3F39}" srcOrd="0" destOrd="0" presId="urn:microsoft.com/office/officeart/2005/8/layout/equation1"/>
    <dgm:cxn modelId="{E5952B37-38BA-4237-9C2C-2240DE667799}" type="presOf" srcId="{06E0D8E0-D236-441B-9329-9DC1E237D5D2}" destId="{35DA572E-1848-48C2-845A-242F6607CAB3}" srcOrd="0" destOrd="0" presId="urn:microsoft.com/office/officeart/2005/8/layout/equation1"/>
    <dgm:cxn modelId="{3680B0AA-8F40-4E6E-8D2F-204F600C718A}" type="presOf" srcId="{57783AA5-CA46-4EF7-AFB8-79DF81BFAFDE}" destId="{AAD1F0E8-1A93-4256-9CD2-E18D97DC3F0D}" srcOrd="0" destOrd="0" presId="urn:microsoft.com/office/officeart/2005/8/layout/equation1"/>
    <dgm:cxn modelId="{DD9625C5-F397-4FFC-BA58-7A11672AB466}" srcId="{5A15C25F-BA4E-4331-9339-BAD4AA055894}" destId="{F602E690-48DA-47A8-B360-7F7CA22BF95C}" srcOrd="1" destOrd="0" parTransId="{B11741CE-BB70-4B98-92EA-84B50EAB13A7}" sibTransId="{06E0D8E0-D236-441B-9329-9DC1E237D5D2}"/>
    <dgm:cxn modelId="{EE3AE971-8C6C-4A74-906E-4EDDB25CD692}" type="presOf" srcId="{F602E690-48DA-47A8-B360-7F7CA22BF95C}" destId="{D79CF234-E97A-455C-A406-74B3455BF24A}" srcOrd="0" destOrd="0" presId="urn:microsoft.com/office/officeart/2005/8/layout/equation1"/>
    <dgm:cxn modelId="{CFF6B58E-D5D1-451A-9BBE-494C433BEAFD}" type="presParOf" srcId="{BB13C8B0-28DC-4C0A-90CB-91FA3DDB3F39}" destId="{E3663367-41AE-45F8-9AC2-58B169E81E09}" srcOrd="0" destOrd="0" presId="urn:microsoft.com/office/officeart/2005/8/layout/equation1"/>
    <dgm:cxn modelId="{037B1BF9-5696-4065-A3D1-528A52AFFA35}" type="presParOf" srcId="{BB13C8B0-28DC-4C0A-90CB-91FA3DDB3F39}" destId="{9BA78023-27B2-4A23-A7DE-F78196777CA3}" srcOrd="1" destOrd="0" presId="urn:microsoft.com/office/officeart/2005/8/layout/equation1"/>
    <dgm:cxn modelId="{D4C8A141-D8BD-46B3-9814-A08B118E3B46}" type="presParOf" srcId="{BB13C8B0-28DC-4C0A-90CB-91FA3DDB3F39}" destId="{EF1048D0-970E-4345-89C5-9FDAB8DCA955}" srcOrd="2" destOrd="0" presId="urn:microsoft.com/office/officeart/2005/8/layout/equation1"/>
    <dgm:cxn modelId="{F2D3CC28-A626-4D13-B9E6-CECE0D7E8292}" type="presParOf" srcId="{BB13C8B0-28DC-4C0A-90CB-91FA3DDB3F39}" destId="{6AE1686A-1787-49B9-9031-AF708B5919AD}" srcOrd="3" destOrd="0" presId="urn:microsoft.com/office/officeart/2005/8/layout/equation1"/>
    <dgm:cxn modelId="{3B4D4598-B492-4DD3-AADD-F99D748BF599}" type="presParOf" srcId="{BB13C8B0-28DC-4C0A-90CB-91FA3DDB3F39}" destId="{D79CF234-E97A-455C-A406-74B3455BF24A}" srcOrd="4" destOrd="0" presId="urn:microsoft.com/office/officeart/2005/8/layout/equation1"/>
    <dgm:cxn modelId="{6E4D6CD3-8D1F-41C5-B40C-D8957A25373F}" type="presParOf" srcId="{BB13C8B0-28DC-4C0A-90CB-91FA3DDB3F39}" destId="{434E2374-FF4A-4578-A24A-4C6FA269AF64}" srcOrd="5" destOrd="0" presId="urn:microsoft.com/office/officeart/2005/8/layout/equation1"/>
    <dgm:cxn modelId="{45015AD5-D24B-49B6-88DB-98ACE39F0001}" type="presParOf" srcId="{BB13C8B0-28DC-4C0A-90CB-91FA3DDB3F39}" destId="{35DA572E-1848-48C2-845A-242F6607CAB3}" srcOrd="6" destOrd="0" presId="urn:microsoft.com/office/officeart/2005/8/layout/equation1"/>
    <dgm:cxn modelId="{655E9B01-A918-43A2-AD1D-132CE463AE60}" type="presParOf" srcId="{BB13C8B0-28DC-4C0A-90CB-91FA3DDB3F39}" destId="{AA18F60C-1386-4C82-BE79-FC8F09D24EAD}" srcOrd="7" destOrd="0" presId="urn:microsoft.com/office/officeart/2005/8/layout/equation1"/>
    <dgm:cxn modelId="{AFC7E071-07A7-4810-B46D-25D96903ECC0}" type="presParOf" srcId="{BB13C8B0-28DC-4C0A-90CB-91FA3DDB3F39}" destId="{AAD1F0E8-1A93-4256-9CD2-E18D97DC3F0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3367-41AE-45F8-9AC2-58B169E81E09}">
      <dsp:nvSpPr>
        <dsp:cNvPr id="0" name=""/>
        <dsp:cNvSpPr/>
      </dsp:nvSpPr>
      <dsp:spPr>
        <a:xfrm>
          <a:off x="1449" y="312268"/>
          <a:ext cx="1920850" cy="1920850"/>
        </a:xfrm>
        <a:prstGeom prst="ellipse">
          <a:avLst/>
        </a:prstGeom>
        <a:solidFill>
          <a:srgbClr val="5686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NÚV</a:t>
          </a:r>
          <a:endParaRPr lang="cs-CZ" sz="4400" kern="1200" dirty="0"/>
        </a:p>
      </dsp:txBody>
      <dsp:txXfrm>
        <a:off x="282751" y="593570"/>
        <a:ext cx="1358246" cy="1358246"/>
      </dsp:txXfrm>
    </dsp:sp>
    <dsp:sp modelId="{EF1048D0-970E-4345-89C5-9FDAB8DCA955}">
      <dsp:nvSpPr>
        <dsp:cNvPr id="0" name=""/>
        <dsp:cNvSpPr/>
      </dsp:nvSpPr>
      <dsp:spPr>
        <a:xfrm>
          <a:off x="2078272" y="715647"/>
          <a:ext cx="1114093" cy="111409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225945" y="1141676"/>
        <a:ext cx="818747" cy="262035"/>
      </dsp:txXfrm>
    </dsp:sp>
    <dsp:sp modelId="{D79CF234-E97A-455C-A406-74B3455BF24A}">
      <dsp:nvSpPr>
        <dsp:cNvPr id="0" name=""/>
        <dsp:cNvSpPr/>
      </dsp:nvSpPr>
      <dsp:spPr>
        <a:xfrm>
          <a:off x="3348338" y="312268"/>
          <a:ext cx="1920850" cy="1920850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NIDV</a:t>
          </a:r>
          <a:endParaRPr lang="cs-CZ" sz="4400" kern="1200" dirty="0"/>
        </a:p>
      </dsp:txBody>
      <dsp:txXfrm>
        <a:off x="3629640" y="593570"/>
        <a:ext cx="1358246" cy="1358246"/>
      </dsp:txXfrm>
    </dsp:sp>
    <dsp:sp modelId="{35DA572E-1848-48C2-845A-242F6607CAB3}">
      <dsp:nvSpPr>
        <dsp:cNvPr id="0" name=""/>
        <dsp:cNvSpPr/>
      </dsp:nvSpPr>
      <dsp:spPr>
        <a:xfrm>
          <a:off x="5425161" y="715647"/>
          <a:ext cx="1114093" cy="111409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/>
        </a:p>
      </dsp:txBody>
      <dsp:txXfrm>
        <a:off x="5572834" y="945150"/>
        <a:ext cx="818747" cy="655087"/>
      </dsp:txXfrm>
    </dsp:sp>
    <dsp:sp modelId="{AAD1F0E8-1A93-4256-9CD2-E18D97DC3F0D}">
      <dsp:nvSpPr>
        <dsp:cNvPr id="0" name=""/>
        <dsp:cNvSpPr/>
      </dsp:nvSpPr>
      <dsp:spPr>
        <a:xfrm>
          <a:off x="6695227" y="312268"/>
          <a:ext cx="1920850" cy="1920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NPI ČR</a:t>
          </a:r>
          <a:endParaRPr lang="cs-CZ" sz="4400" kern="1200" dirty="0"/>
        </a:p>
      </dsp:txBody>
      <dsp:txXfrm>
        <a:off x="6976529" y="593570"/>
        <a:ext cx="1358246" cy="135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363AD-C22A-4336-827A-FE205BA3E17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F05A-BBDD-4751-BE09-36E245BEF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1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86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2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00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85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85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9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7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1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1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1012-5D1C-4E87-BD3B-8E572A83C286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C7F8-1B70-48B6-8675-9A43B7F9B2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5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ana.splavcova@npicr.cz" TargetMode="External"/><Relationship Id="rId2" Type="http://schemas.openxmlformats.org/officeDocument/2006/relationships/hyperlink" Target="mailto:Alice.kourkzi@npic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npicr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9545" cy="33663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Konference OMEP, Praha, 23. 1. 2020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7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Práva </a:t>
            </a:r>
            <a:r>
              <a:rPr lang="cs-CZ" sz="4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dítěte. Strategické dokumenty, legislativa a praxe vzdělávání </a:t>
            </a:r>
            <a:r>
              <a:rPr lang="cs-CZ" sz="47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dětí-cizinců </a:t>
            </a:r>
            <a:r>
              <a:rPr lang="cs-CZ" sz="4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 ČR</a:t>
            </a:r>
            <a:r>
              <a:rPr lang="cs-CZ" sz="47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br>
              <a:rPr lang="cs-CZ" sz="47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Mgr. Hana Splavcová, Mgr. Alice </a:t>
            </a:r>
            <a:r>
              <a:rPr lang="cs-CZ" sz="3600" dirty="0" err="1" smtClean="0">
                <a:solidFill>
                  <a:schemeClr val="accent5">
                    <a:lumMod val="75000"/>
                  </a:schemeClr>
                </a:solidFill>
              </a:rPr>
              <a:t>Kourkzi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97" y="271750"/>
            <a:ext cx="11499994" cy="134992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Strategické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S</a:t>
            </a:r>
            <a:r>
              <a:rPr lang="cs-CZ" sz="3600" b="1" dirty="0" smtClean="0"/>
              <a:t>trategie vzdělávací politiky České republiky do roku 2020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2051822"/>
            <a:ext cx="10880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Opatření a cíle pro předškolní vzdělávání: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avedení povinného předškolního vzdělávání;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e</a:t>
            </a:r>
            <a:r>
              <a:rPr lang="cs-CZ" sz="2800" dirty="0" smtClean="0"/>
              <a:t>liminace odkladů povinné školní docházky;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posilování kapacit mateřských škol;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zajištění dočasné alternativy do doby navýšení kapacit mateřských škol;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p</a:t>
            </a:r>
            <a:r>
              <a:rPr lang="cs-CZ" sz="2800" dirty="0" smtClean="0"/>
              <a:t>osilování spolupráce s rodinou;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c</a:t>
            </a:r>
            <a:r>
              <a:rPr lang="cs-CZ" sz="2800" dirty="0" smtClean="0"/>
              <a:t>ílené zvyšování účasti děti z vyloučených lokalit;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C00000"/>
                </a:solidFill>
              </a:rPr>
              <a:t>z</a:t>
            </a:r>
            <a:r>
              <a:rPr lang="cs-CZ" sz="2800" dirty="0" smtClean="0">
                <a:solidFill>
                  <a:srgbClr val="C00000"/>
                </a:solidFill>
              </a:rPr>
              <a:t>ahájení diskuse o požadavku na terciální vzdělávání učitelů MŠ;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C00000"/>
                </a:solidFill>
              </a:rPr>
              <a:t>s</a:t>
            </a:r>
            <a:r>
              <a:rPr lang="cs-CZ" sz="2800" dirty="0" smtClean="0">
                <a:solidFill>
                  <a:srgbClr val="C00000"/>
                </a:solidFill>
              </a:rPr>
              <a:t>ystémové řešení vzdělávání a péče o děti do tří let.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97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97" y="271750"/>
            <a:ext cx="11499994" cy="142774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Strategické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 smtClean="0"/>
              <a:t>Hlavní směry vzdělávací politiky do roku 2030+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1621671"/>
            <a:ext cx="10880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zvýšení účasti dětí za sociálně znevýhodněného prostředí na předškolním vzdělávání – prevence školního neúspěchu – 90% ve věku čtyř let, 100% v povinném předškolním vzdělávání;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zavedení pozice školního psychologa, sociálního pedagoga;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podpora formativního hodnocení;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návrh služeb pro rodinu – celorepublikové hrazení obědů a jiných nákladů (výlety, vybavení), dopravy (svozy);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zavedení pojmu Absolvent mateřské školy?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03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97" y="271750"/>
            <a:ext cx="11499994" cy="1534587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accent5">
                    <a:lumMod val="75000"/>
                  </a:schemeClr>
                </a:solidFill>
              </a:rPr>
              <a:t>Kurikulární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 smtClean="0"/>
              <a:t>Rámcový vzdělávací program pro předškolní vzdělávání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2051822"/>
            <a:ext cx="108804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Vymezuje hlavní požadavky, podmínky a pravidla pro předškolní vzdělávání.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Je východiskem pro tvorbu vlastních školních vzdělávacích programů.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Je směrodatný pro školu, zřizovatele i další partnery.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Je otevřeným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Maximálně podporuje individualizaci vzdělávání.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0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97" y="271750"/>
            <a:ext cx="11499994" cy="1495915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accent5">
                    <a:lumMod val="75000"/>
                  </a:schemeClr>
                </a:solidFill>
              </a:rPr>
              <a:t>Kurikulární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 smtClean="0"/>
              <a:t>Rámcový vzdělávací program pro předškolní vzdělávání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2377641"/>
            <a:ext cx="108804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Úkoly předškolního vzdělávání</a:t>
            </a:r>
          </a:p>
          <a:p>
            <a:endParaRPr lang="cs-CZ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Doplňovat a podporovat rodinnou výchovu.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Usnadňovat dítěti jeho další vzdělávací cestu.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Maximálně podporovat individuální rozvojové možnosti každého dítěte.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Provádět pedagogickou diagnostiku a na jejím základě zajistit optimální podmínky pro rozvoj dítěte.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45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97" y="271750"/>
            <a:ext cx="11499994" cy="185651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accent5">
                    <a:lumMod val="75000"/>
                  </a:schemeClr>
                </a:solidFill>
              </a:rPr>
              <a:t>Kurikulární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 smtClean="0"/>
              <a:t>Rámcový vzdělávací program pro předškolní vzdělávání</a:t>
            </a:r>
            <a:endParaRPr lang="cs-CZ" sz="36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2377641"/>
            <a:ext cx="104655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Specifika předškolního vzdělávání</a:t>
            </a:r>
          </a:p>
          <a:p>
            <a:endParaRPr lang="cs-CZ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J</a:t>
            </a:r>
            <a:r>
              <a:rPr lang="cs-CZ" sz="2800" dirty="0" smtClean="0"/>
              <a:t>e důsledně vázáno k individuálně různým potřebám a možnostem jednotlivých dětí.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Metody práce odpovídají věkové skupině (hra, prožitkové učení, vrstevnické učení, situační učení, nápodoba…).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Poskytuje vyváženě spontánní a řízené aktivity.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Uplatňuje integrovaný přístup.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5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1764" y="401783"/>
            <a:ext cx="9026235" cy="122612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Jazyková podpora dětí s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odlišným mateřským jazykem (OMJ) v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mateřské škole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699655" y="2057400"/>
            <a:ext cx="507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Nakladatelství Pasparta vydává knihy s piktogramy.</a:t>
            </a:r>
            <a:endParaRPr lang="cs-CZ" dirty="0"/>
          </a:p>
        </p:txBody>
      </p:sp>
      <p:pic>
        <p:nvPicPr>
          <p:cNvPr id="1028" name="Picture 4" descr="https://lh3.googleusercontent.com/ny6J-iWyquVKZzfSEYeHzCjJ7RdRDz8s_zX1Xe5C4wm-5ccBKptDvh7DXB6uMrqNXaXFtVSeqB0Bal5P0pf45gTpkWjkClie9BWmmd0odskAD4_aRSRMWAUl6L4QYPc6ISRXjN440eMbIIxRpUau6cHT7m1H5ahP7s68rH-LiJeWpTX69db3FaVS3krTMHvjWLFNH4c4_c1n2LF_NQ5Ti03-bmiw4ttJpLCn5LMy4c_GyND86RdmY4AOG72bEh61K8Pe5r3fk-hhW1_I0Rj7ShKZyRX5O_Mfb7KOXrIy9KsSEehyw1ZtaOh5f3JHVebmXO-_xCgIebUaUJahDhXEXqPM80GATB1cM37WTghECsqOLPXgmryYsiW_ApiAesmt7L76W-o9DgUhwymmTwxp09Ef1LojYtY_DoH0Bk4FrxuiHWKNGltcwvm6AK4ePXlArVzJ0CIzYwksi9yka2-1sO5B6G4SPlcBz_0ETrFl4ZFXcBbMkOwS1rc3cbt8thFP1-5OXlkzK_rJoLdAsCsplUQ5gjZLFMIP8Ivc2-QYPBpWkCZHSIVquAWjxgsKmRY7cQT1iLT-_bd14ne2UMWYN7Lbef-5K70SQLGF0xPCc4YkEPrP2oNm_E2MM1vQSJhKQhoy1Om8ajP86JiKwi0cmHjUYUpA7BQB1GBE5nlofA2dcaFWr9C59TM=w1122-h842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28" y="1932358"/>
            <a:ext cx="5406219" cy="405707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ZTjxioPiSKUiHiE3Wpw9CeQs7nJtZ2uD7St5e3dgPZFqmDcqQlQV0tmF7MGmrsdBkzwVhCtL4nTi2I2COvgRQQLR7MJ9h1_MuInaUkyJD54HD6rbwP5tExnVEY74xP4U3dVIh8WOlgUKN-gL7QglrP5evRj-iA3Lb-zeuuRs-8kFOmt7unZvQ0Zfuc5J68HIw2BTAoxuvH7fFyDVVH_qDfcoWlVM_QEC9CeD28neUK-GouKWPmaFE2zZdGchsooIh6eHb0K_U-zR6zjilP6diS_VlDCv8GqSnc8tZJ9mUJZgQA7ucVP_mL4ZPqCOsgPppV_r0-wHjzi6iLF8TG0taP1nleAgMm7e53o4I7ZGfw2uo6RNTUJB1K7p9H0gpL2r6iQxohWoEBZx9lTzg4WtcPqQ4Uhj7AnEPXaOmQxnZN9bL4Tg3FJmx-eHqmz912NxgM4q9qoOHc9g0gUxqouOfv8Gj6hEJB5RLd6Di0BOmrbYOi-vyxo5xgRTuZQ_Jaa_HalJcj4ZvzJUQPJ4QuZa2qR0Xx2StWEt5-jHAGBQ-QyftYgVycMq-ifQaElBKEEIbsQ7wHu6Q_3fPNzTvGPvCuiE6bXK4Ms9A1DDhNbocoLP2PL6PZng67PkprSZZt6RX2rL7JJWiyaOq-a6US8EPPmrHxdBHARuf9WTLICU-EqTMOHxCzrDpLY=w1122-h842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2553" r="13484"/>
          <a:stretch/>
        </p:blipFill>
        <p:spPr bwMode="auto">
          <a:xfrm>
            <a:off x="1498008" y="2551773"/>
            <a:ext cx="3311236" cy="343765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Dítě s odlišným mateřským jazykem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ítě-cizinec </a:t>
            </a:r>
            <a:r>
              <a:rPr lang="cs-CZ" dirty="0" smtClean="0"/>
              <a:t>i český státní občan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eština jako druhý jazyk x čeština jako cizí jazyk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497" y="2231797"/>
            <a:ext cx="4751242" cy="28507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846619" y="3920135"/>
            <a:ext cx="264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Vizualizace </a:t>
            </a:r>
          </a:p>
          <a:p>
            <a:r>
              <a:rPr lang="cs-CZ" dirty="0" smtClean="0"/>
              <a:t>- vhodná forma podpory.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7" y="2989616"/>
            <a:ext cx="4696691" cy="281801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745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Proč je jazyková podpora v MŠ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důležitá?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Často se jedná o první </a:t>
            </a:r>
            <a:r>
              <a:rPr lang="cs-CZ" dirty="0" smtClean="0"/>
              <a:t>setkání </a:t>
            </a:r>
            <a:r>
              <a:rPr lang="cs-CZ" dirty="0" smtClean="0"/>
              <a:t>dítěte s </a:t>
            </a:r>
            <a:r>
              <a:rPr lang="cs-CZ" dirty="0" smtClean="0"/>
              <a:t>ryze českým </a:t>
            </a:r>
            <a:r>
              <a:rPr lang="cs-CZ" dirty="0" smtClean="0"/>
              <a:t>prostředím.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Zvládnutí </a:t>
            </a:r>
            <a:r>
              <a:rPr lang="cs-CZ" dirty="0" smtClean="0"/>
              <a:t>jazyka výuky usnadní přechod na </a:t>
            </a:r>
            <a:r>
              <a:rPr lang="cs-CZ" dirty="0" smtClean="0"/>
              <a:t>základní školu </a:t>
            </a:r>
            <a:r>
              <a:rPr lang="cs-CZ" dirty="0" smtClean="0"/>
              <a:t>a je základem školní </a:t>
            </a:r>
            <a:r>
              <a:rPr lang="cs-CZ" dirty="0" smtClean="0"/>
              <a:t>úspěšnosti.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 základní škole se pak žák může </a:t>
            </a:r>
            <a:r>
              <a:rPr lang="cs-CZ" dirty="0" smtClean="0"/>
              <a:t>soustředit na </a:t>
            </a:r>
            <a:r>
              <a:rPr lang="cs-CZ" dirty="0" smtClean="0"/>
              <a:t>učivo.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Učení </a:t>
            </a:r>
            <a:r>
              <a:rPr lang="cs-CZ" dirty="0"/>
              <a:t>se druhému jazyku má vliv na rozvoj rozumových </a:t>
            </a:r>
            <a:r>
              <a:rPr lang="cs-CZ" dirty="0" smtClean="0"/>
              <a:t>schopností.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Dítě potřebuje znát jazyk k osvojení </a:t>
            </a:r>
            <a:r>
              <a:rPr lang="cs-CZ" dirty="0" smtClean="0"/>
              <a:t>si sociokulturních </a:t>
            </a:r>
            <a:r>
              <a:rPr lang="cs-CZ" dirty="0" smtClean="0"/>
              <a:t>kompetencí.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6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Jazyková podpora v MŠ a legislativa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Vyhláška 27/2016 </a:t>
            </a:r>
            <a:r>
              <a:rPr lang="cs-CZ" dirty="0" smtClean="0"/>
              <a:t>Sb., </a:t>
            </a:r>
            <a:r>
              <a:rPr lang="cs-CZ" dirty="0" smtClean="0"/>
              <a:t>o vzdělávání žáků s speciálními vzdělávacími potřebami a žáků nadaných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Žáci s OMJ (odlišné kulturní a životní podmínky)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2.stupeň </a:t>
            </a:r>
            <a:r>
              <a:rPr lang="cs-CZ" dirty="0" smtClean="0"/>
              <a:t>podpůrných opatření: </a:t>
            </a:r>
            <a:r>
              <a:rPr lang="cs-CZ" dirty="0" smtClean="0"/>
              <a:t>4x15minut výuky/týden, </a:t>
            </a:r>
            <a:r>
              <a:rPr lang="cs-CZ" dirty="0" smtClean="0"/>
              <a:t>nejvýše 80h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3.stupeň </a:t>
            </a:r>
            <a:r>
              <a:rPr lang="cs-CZ" dirty="0" smtClean="0"/>
              <a:t>podpůrných opatření: 4x15minut výuky/týden, </a:t>
            </a:r>
            <a:r>
              <a:rPr lang="cs-CZ" dirty="0" smtClean="0"/>
              <a:t>nejvýše 110h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*speciálně pedagogická péče, pedagogická intervence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5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ndividuální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podpora x podpora v rámci třídy 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91" y="2064327"/>
            <a:ext cx="11152909" cy="41126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Jak můžete dítě podpořit?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Používejte k</a:t>
            </a:r>
            <a:r>
              <a:rPr lang="cs-CZ" dirty="0" smtClean="0"/>
              <a:t>omunikační kartičky.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Doprovázejte mluvené slovo mimikou/gesty.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Přeformulujte </a:t>
            </a:r>
            <a:r>
              <a:rPr lang="cs-CZ" dirty="0" smtClean="0"/>
              <a:t>sdělení, pokud se zdá, že dítě </a:t>
            </a:r>
            <a:r>
              <a:rPr lang="cs-CZ" dirty="0" smtClean="0"/>
              <a:t>nerozumí.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Mluvte o tom co je </a:t>
            </a:r>
            <a:r>
              <a:rPr lang="cs-CZ" dirty="0" smtClean="0"/>
              <a:t>tady </a:t>
            </a:r>
            <a:r>
              <a:rPr lang="cs-CZ" dirty="0" smtClean="0"/>
              <a:t>a </a:t>
            </a:r>
            <a:r>
              <a:rPr lang="cs-CZ" dirty="0" smtClean="0"/>
              <a:t>teď, co dítě obklopuje, co zažívá.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Sdělení opakujte/používejte </a:t>
            </a:r>
            <a:r>
              <a:rPr lang="cs-CZ" dirty="0" smtClean="0"/>
              <a:t>vždy stejné výrazy.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Dodržujte </a:t>
            </a:r>
            <a:r>
              <a:rPr lang="cs-CZ" dirty="0" smtClean="0"/>
              <a:t>ustálený </a:t>
            </a:r>
            <a:r>
              <a:rPr lang="cs-CZ" dirty="0" smtClean="0"/>
              <a:t>režim </a:t>
            </a:r>
            <a:r>
              <a:rPr lang="cs-CZ" dirty="0" smtClean="0"/>
              <a:t>a </a:t>
            </a:r>
            <a:r>
              <a:rPr lang="cs-CZ" dirty="0" smtClean="0"/>
              <a:t>zařazujte opakující </a:t>
            </a:r>
            <a:r>
              <a:rPr lang="cs-CZ" dirty="0" smtClean="0"/>
              <a:t>se </a:t>
            </a:r>
            <a:r>
              <a:rPr lang="cs-CZ" dirty="0" smtClean="0"/>
              <a:t>činnosti.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73" y="1518783"/>
            <a:ext cx="4045525" cy="242731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850580" y="3946098"/>
            <a:ext cx="196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Komunikační karty dětem pomohou.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56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" y="1187938"/>
            <a:ext cx="4703618" cy="2233883"/>
          </a:xfrm>
          <a:ln>
            <a:solidFill>
              <a:schemeClr val="accent5"/>
            </a:solidFill>
          </a:ln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86" y="1182254"/>
            <a:ext cx="4921839" cy="2239567"/>
          </a:xfrm>
          <a:ln>
            <a:solidFill>
              <a:schemeClr val="accent5"/>
            </a:solidFill>
          </a:ln>
        </p:spPr>
      </p:pic>
      <p:sp>
        <p:nvSpPr>
          <p:cNvPr id="7" name="TextovéPole 6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68747759"/>
              </p:ext>
            </p:extLst>
          </p:nvPr>
        </p:nvGraphicFramePr>
        <p:xfrm>
          <a:off x="1542473" y="3592945"/>
          <a:ext cx="8617527" cy="254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508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Spolupráce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s rodinou 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418" y="3706091"/>
            <a:ext cx="10917382" cy="2470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Navázání </a:t>
            </a:r>
            <a:r>
              <a:rPr lang="cs-CZ" dirty="0" smtClean="0"/>
              <a:t>kontaktu s </a:t>
            </a:r>
            <a:r>
              <a:rPr lang="cs-CZ" dirty="0" smtClean="0"/>
              <a:t>rodinou.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Celá rodina se učí </a:t>
            </a:r>
            <a:r>
              <a:rPr lang="cs-CZ" dirty="0" smtClean="0"/>
              <a:t>jazyk.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Jak může rodič pomoci dítěti ve výuce </a:t>
            </a:r>
            <a:r>
              <a:rPr lang="cs-CZ" dirty="0" smtClean="0"/>
              <a:t>jazyka.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Přátelské prostředí </a:t>
            </a:r>
            <a:r>
              <a:rPr lang="cs-CZ" dirty="0" smtClean="0"/>
              <a:t>je cesta </a:t>
            </a:r>
            <a:r>
              <a:rPr lang="cs-CZ" dirty="0" smtClean="0"/>
              <a:t>k lepšímu se učení </a:t>
            </a:r>
            <a:r>
              <a:rPr lang="cs-CZ" dirty="0" smtClean="0"/>
              <a:t>jazyka.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1027906"/>
            <a:ext cx="4454236" cy="33406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670963" y="365126"/>
            <a:ext cx="432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Čtenářský nebo zážitkový deník – příležitost ke spolupráci a komunikaci s rodinou.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60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Dva základní kameny jazykové podpory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(návrh nového systému podpory v povinném vzdělávání)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2826" y="2753880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Kurikulum češtiny jako druhého jazyka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92090" y="2753880"/>
            <a:ext cx="607521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Jednoduchý test pro orientační ověření znalosti českého jazyka a potřeby </a:t>
            </a:r>
            <a:r>
              <a:rPr lang="cs-CZ" dirty="0" smtClean="0"/>
              <a:t>podpory (v MŠ spíše pedagogická </a:t>
            </a:r>
            <a:r>
              <a:rPr lang="cs-CZ" dirty="0" smtClean="0"/>
              <a:t>diagnostika)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Cílová skupina 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Děti a žáci s odlišným mateřským jazykem (cizinci i čeští občané dlouhodobě pobývající v zahraničí)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Povinné předškolní vzdělávání – </a:t>
            </a:r>
            <a:r>
              <a:rPr lang="cs-CZ" dirty="0" smtClean="0"/>
              <a:t>9</a:t>
            </a:r>
            <a:r>
              <a:rPr lang="cs-CZ" dirty="0" smtClean="0"/>
              <a:t>. ročník </a:t>
            </a:r>
            <a:r>
              <a:rPr lang="cs-CZ" dirty="0" smtClean="0"/>
              <a:t>ZŠ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Cíle kurikula češtiny jako druhého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jazyka (ČDJ)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Sjednotit praxi </a:t>
            </a:r>
            <a:r>
              <a:rPr lang="cs-CZ" dirty="0" smtClean="0"/>
              <a:t>škol.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Položit základy výuky ČDJ na </a:t>
            </a:r>
            <a:r>
              <a:rPr lang="cs-CZ" dirty="0" smtClean="0"/>
              <a:t>školách.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Definovat cíle ČDJ, </a:t>
            </a:r>
            <a:r>
              <a:rPr lang="cs-CZ" dirty="0" smtClean="0"/>
              <a:t>nastavit očekávané výsledky učení.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Zařadit problematiku </a:t>
            </a:r>
            <a:r>
              <a:rPr lang="cs-CZ" dirty="0" smtClean="0"/>
              <a:t>do RVP PV, ZV: </a:t>
            </a:r>
            <a:r>
              <a:rPr lang="cs-CZ" dirty="0" smtClean="0"/>
              <a:t>nebude </a:t>
            </a:r>
            <a:r>
              <a:rPr lang="cs-CZ" dirty="0" smtClean="0"/>
              <a:t>se zakládat samostatný vzdělávací </a:t>
            </a:r>
            <a:r>
              <a:rPr lang="cs-CZ" dirty="0" smtClean="0"/>
              <a:t>obor, budou doplněny kapitoly o vzdělávání dětí/žáků se speciálními vzdělávacími potřebami </a:t>
            </a:r>
            <a:r>
              <a:rPr lang="cs-CZ" dirty="0" smtClean="0"/>
              <a:t>v RVP PV a </a:t>
            </a:r>
            <a:r>
              <a:rPr lang="cs-CZ" dirty="0" smtClean="0"/>
              <a:t>ZV.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54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507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Cíle jednoduchého testu(pedagogické diagnostiky) 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orientační ověření řečových dovedností v </a:t>
            </a:r>
            <a:r>
              <a:rPr lang="cs-CZ" dirty="0" smtClean="0"/>
              <a:t>češtině;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přiznání jazykové </a:t>
            </a:r>
            <a:r>
              <a:rPr lang="cs-CZ" dirty="0" smtClean="0"/>
              <a:t>podpory;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nulová administrativní zátěž pro </a:t>
            </a:r>
            <a:r>
              <a:rPr lang="cs-CZ" dirty="0" smtClean="0"/>
              <a:t>školy;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uživatelsky přívětivé, jednoduché </a:t>
            </a:r>
            <a:r>
              <a:rPr lang="cs-CZ" dirty="0" smtClean="0"/>
              <a:t>vyhodnocení;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může používat široká pedagogická </a:t>
            </a:r>
            <a:r>
              <a:rPr lang="cs-CZ" dirty="0" smtClean="0"/>
              <a:t>veřejnost.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9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Harmonogram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leden-březen 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2020: </a:t>
            </a:r>
            <a:r>
              <a:rPr lang="cs-CZ" dirty="0" smtClean="0"/>
              <a:t>připomínkování</a:t>
            </a:r>
            <a:r>
              <a:rPr lang="cs-CZ" dirty="0" smtClean="0"/>
              <a:t>, zapracování připomínek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duben-květen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2020: </a:t>
            </a:r>
            <a:r>
              <a:rPr lang="cs-CZ" dirty="0" smtClean="0"/>
              <a:t>pilotáž </a:t>
            </a:r>
            <a:r>
              <a:rPr lang="cs-CZ" dirty="0" smtClean="0"/>
              <a:t>na školách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červen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2020: </a:t>
            </a:r>
            <a:r>
              <a:rPr lang="cs-CZ" dirty="0" smtClean="0"/>
              <a:t>finální </a:t>
            </a:r>
            <a:r>
              <a:rPr lang="cs-CZ" dirty="0" smtClean="0"/>
              <a:t>verze kurikula a testu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červenec 2020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a dále: </a:t>
            </a:r>
            <a:r>
              <a:rPr lang="cs-CZ" dirty="0" smtClean="0"/>
              <a:t>v</a:t>
            </a:r>
            <a:r>
              <a:rPr lang="cs-CZ" dirty="0" smtClean="0"/>
              <a:t>ytváření metodické podpory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Činnost NIDV pokračující v NPI ČR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Krajská </a:t>
            </a:r>
            <a:r>
              <a:rPr lang="pl-PL" dirty="0"/>
              <a:t>centra podpory NPI ČR (13 pracovišť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informační</a:t>
            </a:r>
            <a:r>
              <a:rPr lang="cs-CZ" dirty="0"/>
              <a:t>, metodický a podpůrný internetový portál </a:t>
            </a:r>
            <a:r>
              <a:rPr lang="cs-CZ" dirty="0" smtClean="0"/>
              <a:t>cizinci.npicr.cz;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E-poradenství</a:t>
            </a:r>
            <a:r>
              <a:rPr lang="cs-CZ" dirty="0"/>
              <a:t>, E-</a:t>
            </a:r>
            <a:r>
              <a:rPr lang="cs-CZ" dirty="0" err="1"/>
              <a:t>learning</a:t>
            </a:r>
            <a:r>
              <a:rPr lang="cs-CZ" dirty="0"/>
              <a:t> pro pedagogické </a:t>
            </a:r>
            <a:r>
              <a:rPr lang="cs-CZ" dirty="0" smtClean="0"/>
              <a:t>pracovníky;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adaptační </a:t>
            </a:r>
            <a:r>
              <a:rPr lang="cs-CZ" dirty="0"/>
              <a:t>koordinátoři do </a:t>
            </a:r>
            <a:r>
              <a:rPr lang="cs-CZ" dirty="0" smtClean="0"/>
              <a:t>škol;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překladatelské </a:t>
            </a:r>
            <a:r>
              <a:rPr lang="cs-CZ" dirty="0"/>
              <a:t>a tlumočnické služby do </a:t>
            </a:r>
            <a:r>
              <a:rPr lang="cs-CZ" dirty="0" smtClean="0"/>
              <a:t>škol.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Postupně předpokládáme větší součinnost a provázanost činností.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1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94655"/>
            <a:ext cx="9144000" cy="3477346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Děkujeme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za pozornost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93672"/>
            <a:ext cx="9296400" cy="1320801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Alice.kourkzi@npicr.cz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Hana.splavcova@npicr.cz</a:t>
            </a:r>
            <a:endParaRPr lang="cs-CZ" dirty="0"/>
          </a:p>
          <a:p>
            <a:r>
              <a:rPr lang="cs-CZ" dirty="0" smtClean="0">
                <a:hlinkClick r:id="rId4"/>
              </a:rPr>
              <a:t>www.npicr.cz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cyjfN3cPAIf7lxX81NVxWs1L73mphePVkOejSqAHP2kDeHl6DgfmN3vJIcM5ZTCkBK8L1labbbm75Xy2dOmfwZRhp4QiTNYHUjuFiajOv-yPGGuItmK_uLsJvw-uOvO0DGRcxQIo0sqVejSIuL7ld7zaun-u5AftGVp6S5BB45ub4mpCisKTGp6IWzyucPDec80PamAtyWXUYnc2Zcia38W022OWsD5Chwa66QQMmxtO2rCpkzNi3ZY5P1GERihBOd5lUevG5ryoBWKZpbjkEdKsdFquv7bnmzWj5UUUj7B1o8YgDklO1X1VuUJwf3BMe8sPtBL2nPYXdRpcLlyLJzXQEIjH0u-uAHt8oh9rPfvd6KPaY5TAo7C6-JhHWt0TnXem1r_1yQzm7bmITDmIYO93p9wHQ82IC-BK7xd-cvoep759zyxoZYZAVxNhkS8QglvW6TbqDpbxyjgLNoB6tLOZ9F4kHmZIlumaBY8rIHGy3tgtGMESxXtHOZIKXzVZiPSiGmWgYUtraRk_GGv44h_HavXFpg3RbtdTJrFibrn9vnuHG0aFAVHHKYSvTAYCNYtPQ-v-z_e2SUmBiWnn0aP51xjrGex5z1KmWXE=w926-h694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78988" y="457200"/>
            <a:ext cx="4131629" cy="309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1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692" y="457200"/>
            <a:ext cx="5153890" cy="105669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 dokumenty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r="14373"/>
          <a:stretch>
            <a:fillRect/>
          </a:stretch>
        </p:blipFill>
        <p:spPr>
          <a:xfrm>
            <a:off x="6862617" y="1811915"/>
            <a:ext cx="5124552" cy="4046393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8692" y="2075872"/>
            <a:ext cx="6410036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Všeobecná deklarace lidských práv</a:t>
            </a:r>
            <a:r>
              <a:rPr lang="cs-CZ" sz="3200" dirty="0" smtClean="0"/>
              <a:t>, OSN, 10. 12. 1948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Úmluva o ochraně lidských práv        a svobod</a:t>
            </a:r>
            <a:r>
              <a:rPr lang="cs-CZ" sz="3200" dirty="0" smtClean="0"/>
              <a:t>, Rada Evropy, 4. 11. 1950 (ratifikace ČSFR 18. 3. 1992)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Úmluva o právech dítěte</a:t>
            </a:r>
            <a:r>
              <a:rPr lang="cs-CZ" sz="3200" dirty="0" smtClean="0"/>
              <a:t>, OSN,    20. 11. 1989                           (ratifikace ČSFR 30. 9. 1990)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28698" y="5858308"/>
            <a:ext cx="253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foto: markething.cz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1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457200"/>
            <a:ext cx="11305310" cy="16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Ú</a:t>
            </a:r>
            <a:r>
              <a:rPr lang="cs-CZ" sz="3600" b="1" dirty="0" smtClean="0"/>
              <a:t>mluva o </a:t>
            </a:r>
            <a:r>
              <a:rPr lang="cs-CZ" sz="3600" b="1" dirty="0"/>
              <a:t>právech dítěte, </a:t>
            </a:r>
            <a:r>
              <a:rPr lang="cs-CZ" sz="3600" b="1" dirty="0" smtClean="0"/>
              <a:t>Článek </a:t>
            </a:r>
            <a:r>
              <a:rPr lang="cs-CZ" sz="3600" b="1" dirty="0"/>
              <a:t>3</a:t>
            </a:r>
            <a:r>
              <a:rPr lang="cs-CZ" sz="3600" b="1" dirty="0" smtClean="0"/>
              <a:t>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6" y="2302885"/>
            <a:ext cx="10880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2800" b="1" dirty="0" smtClean="0"/>
              <a:t>Zájem </a:t>
            </a:r>
            <a:r>
              <a:rPr lang="cs-CZ" sz="2800" b="1" dirty="0"/>
              <a:t>dítěte </a:t>
            </a:r>
            <a:r>
              <a:rPr lang="cs-CZ" sz="2800" dirty="0"/>
              <a:t>musí být předním hlediskem při jakékoli činnosti týkající se dětí, ať už uskutečňované veřejnými nebo soukromými zařízeními sociální péče, správními nebo zákonodárnými orgány.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Státy</a:t>
            </a:r>
            <a:r>
              <a:rPr lang="cs-CZ" sz="2800" dirty="0"/>
              <a:t>, které jsou smluvní stranou úmluvy, se zavazují zajistit dítěti takovou ochranu a péči, jaká je nezbytná pro jeho blaho, přičemž berou ohled na </a:t>
            </a:r>
            <a:r>
              <a:rPr lang="cs-CZ" sz="2800" b="1" dirty="0"/>
              <a:t>práva a povinnosti jeho rodičů</a:t>
            </a:r>
            <a:r>
              <a:rPr lang="cs-CZ" sz="2800" dirty="0"/>
              <a:t>, zákonných zástupců nebo jiných jednotlivců právně za něho odpovědných, a činí pro to všechna potřebná zákonodárná správní opatření. </a:t>
            </a:r>
          </a:p>
        </p:txBody>
      </p:sp>
    </p:spTree>
    <p:extLst>
      <p:ext uri="{BB962C8B-B14F-4D97-AF65-F5344CB8AC3E}">
        <p14:creationId xmlns:p14="http://schemas.microsoft.com/office/powerpoint/2010/main" val="303352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457200"/>
            <a:ext cx="11305310" cy="16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Ú</a:t>
            </a:r>
            <a:r>
              <a:rPr lang="cs-CZ" sz="3600" b="1" dirty="0" smtClean="0"/>
              <a:t>mluva o </a:t>
            </a:r>
            <a:r>
              <a:rPr lang="cs-CZ" sz="3600" b="1" dirty="0"/>
              <a:t>právech dítěte, </a:t>
            </a:r>
            <a:r>
              <a:rPr lang="cs-CZ" sz="3600" b="1" dirty="0" smtClean="0"/>
              <a:t>Článek </a:t>
            </a:r>
            <a:r>
              <a:rPr lang="cs-CZ" sz="3600" b="1" dirty="0"/>
              <a:t>3</a:t>
            </a:r>
            <a:r>
              <a:rPr lang="cs-CZ" sz="3600" b="1" dirty="0" smtClean="0"/>
              <a:t>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6" y="2302885"/>
            <a:ext cx="10880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cs-CZ" sz="2800" dirty="0" smtClean="0"/>
              <a:t>Státy</a:t>
            </a:r>
            <a:r>
              <a:rPr lang="cs-CZ" sz="2800" dirty="0"/>
              <a:t>, které jsou smluvní stranou úmluvy, zabezpečí, aby instituce, služby a zařízení odpovědné za péči a ochranu dětí odpovídaly standardům stanoveným kompetentními úřady, zejména v oblastech bezpečnosti a ochrany zdraví, </a:t>
            </a:r>
            <a:r>
              <a:rPr lang="cs-CZ" sz="2800" b="1" dirty="0"/>
              <a:t>počtu a vhodnosti svého personálu</a:t>
            </a:r>
            <a:r>
              <a:rPr lang="cs-CZ" sz="2800" dirty="0"/>
              <a:t>, jakož i kompetentního dozoru.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8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457200"/>
            <a:ext cx="11305310" cy="16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Ú</a:t>
            </a:r>
            <a:r>
              <a:rPr lang="cs-CZ" sz="3600" b="1" dirty="0" smtClean="0"/>
              <a:t>mluva o </a:t>
            </a:r>
            <a:r>
              <a:rPr lang="cs-CZ" sz="3600" b="1" dirty="0"/>
              <a:t>právech dítěte, </a:t>
            </a:r>
            <a:r>
              <a:rPr lang="cs-CZ" sz="3600" b="1" dirty="0" smtClean="0"/>
              <a:t>Článek 12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6" y="2302885"/>
            <a:ext cx="10880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Státy</a:t>
            </a:r>
            <a:r>
              <a:rPr lang="cs-CZ" sz="2800" dirty="0"/>
              <a:t>, které jsou smluvní stranou úmluvy, zabezpečují dítěti, které je </a:t>
            </a:r>
            <a:r>
              <a:rPr lang="cs-CZ" sz="2800" b="1" dirty="0"/>
              <a:t>schopno formulovat </a:t>
            </a:r>
            <a:r>
              <a:rPr lang="cs-CZ" sz="2800" dirty="0"/>
              <a:t>své vlastní názory, právo tyto názory svobodně vyjadřovat ve všech záležitostech, které se jej dotýkají, přičemž se názorům dítěte musí věnovat patřičná pozornost odpovídající jeho věku a úrovni.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457200"/>
            <a:ext cx="11305310" cy="16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Ú</a:t>
            </a:r>
            <a:r>
              <a:rPr lang="cs-CZ" sz="3600" b="1" dirty="0" smtClean="0"/>
              <a:t>mluva o </a:t>
            </a:r>
            <a:r>
              <a:rPr lang="cs-CZ" sz="3600" b="1" dirty="0"/>
              <a:t>právech dítěte, Článek 18 </a:t>
            </a:r>
            <a:br>
              <a:rPr lang="cs-CZ" sz="3600" b="1" dirty="0"/>
            </a:b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6" y="2302885"/>
            <a:ext cx="10880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Státy</a:t>
            </a:r>
            <a:r>
              <a:rPr lang="cs-CZ" sz="2800" dirty="0"/>
              <a:t>, které jsou smluvní stranou úmluvy, vynaloží veškeré úsilí k tomu, aby byla uznána zásada, že oba rodiče mají společnou odpovědnost za výchovu a vývoj dítěte. Rodiče nebo v odpovídajících případech zákonní zástupci mají </a:t>
            </a:r>
            <a:r>
              <a:rPr lang="cs-CZ" sz="2800" b="1" dirty="0"/>
              <a:t>prvotní odpovědnost za výchovu a vývoj dítěte</a:t>
            </a:r>
            <a:r>
              <a:rPr lang="cs-CZ" sz="2800" dirty="0"/>
              <a:t>. Základním smyslem jejich péče musí při tom být zájem dítěte.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34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457200"/>
            <a:ext cx="11305310" cy="16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Mezinárodní dokumenty</a:t>
            </a:r>
            <a:b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b="1" dirty="0"/>
              <a:t>Ú</a:t>
            </a:r>
            <a:r>
              <a:rPr lang="cs-CZ" sz="3600" b="1" dirty="0" smtClean="0"/>
              <a:t>mluva o </a:t>
            </a:r>
            <a:r>
              <a:rPr lang="cs-CZ" sz="3600" b="1" dirty="0"/>
              <a:t>právech dítěte, Článek 18 </a:t>
            </a:r>
            <a:br>
              <a:rPr lang="cs-CZ" sz="3600" b="1" dirty="0"/>
            </a:b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6" y="2235200"/>
            <a:ext cx="10880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cs-CZ" sz="2800" dirty="0" smtClean="0"/>
              <a:t>Za </a:t>
            </a:r>
            <a:r>
              <a:rPr lang="cs-CZ" sz="2800" dirty="0"/>
              <a:t>účelem zaručení a podpory práv stanovených touto úmluvou poskytují státy, které jsou smluvní stranou úmluvy, rodičům </a:t>
            </a:r>
            <a:r>
              <a:rPr lang="cs-CZ" sz="2800" dirty="0" smtClean="0"/>
              <a:t>a zákonným </a:t>
            </a:r>
            <a:r>
              <a:rPr lang="cs-CZ" sz="2800" dirty="0"/>
              <a:t>zástupcům potřebnou pomoc při plnění jejich úkolu výchovy dětí a zabezpečují </a:t>
            </a:r>
            <a:r>
              <a:rPr lang="cs-CZ" sz="2800" b="1" dirty="0"/>
              <a:t>rozvoj institucí, zařízení a služeb pro děti</a:t>
            </a:r>
            <a:r>
              <a:rPr lang="cs-CZ" sz="2800" dirty="0"/>
              <a:t>. 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cs-CZ" sz="2800" dirty="0" smtClean="0"/>
              <a:t>Státy</a:t>
            </a:r>
            <a:r>
              <a:rPr lang="cs-CZ" sz="2800" dirty="0"/>
              <a:t>, které jsou smluvní stranou úmluvy, činí všechna potřebná opatření k tomu, aby bylo zabezpečeno </a:t>
            </a:r>
            <a:r>
              <a:rPr lang="cs-CZ" sz="2800" b="1" dirty="0"/>
              <a:t>právo dětí pracujících rodičů </a:t>
            </a:r>
            <a:r>
              <a:rPr lang="cs-CZ" sz="2800" dirty="0"/>
              <a:t>využívat služeb a zařízení péče o děti, která jsou pro ně určena.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26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764" y="457200"/>
            <a:ext cx="11360727" cy="220287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Strategické dokumenty</a:t>
            </a:r>
            <a:b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 smtClean="0"/>
              <a:t>Národní </a:t>
            </a:r>
            <a:r>
              <a:rPr lang="cs-CZ" sz="4000" b="1" dirty="0"/>
              <a:t>zpráva o stavu předškolní výchovy, vzdělávání a péče o děti předškolního věku v České republice, 2000</a:t>
            </a:r>
            <a:br>
              <a:rPr lang="cs-CZ" sz="4000" b="1" dirty="0"/>
            </a:b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39412" cy="38115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885507" y="6114473"/>
            <a:ext cx="453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Národní pedagogický institut České republiky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497" y="2355273"/>
            <a:ext cx="108804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Výzvy pro naplňování stanovených cílů:</a:t>
            </a:r>
          </a:p>
          <a:p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mezinárodní klasifikace ISCED;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zákonný nárok každému dítěti od tří let;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zastavení redukce sítě mateřských škol;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finanční spoluúčast rodičů;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pracování RVP PV;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6483927" y="3214255"/>
            <a:ext cx="5929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vytváření podmínek pro děti s SVP;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terciální vzdělání pro učitele MŠ;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spolupráce s rodinou;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podpora výzkumných projektů;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zajištění péče o děti mladší tří let.</a:t>
            </a:r>
          </a:p>
        </p:txBody>
      </p:sp>
    </p:spTree>
    <p:extLst>
      <p:ext uri="{BB962C8B-B14F-4D97-AF65-F5344CB8AC3E}">
        <p14:creationId xmlns:p14="http://schemas.microsoft.com/office/powerpoint/2010/main" val="925671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1369</Words>
  <Application>Microsoft Office PowerPoint</Application>
  <PresentationFormat>Širokoúhlá obrazovka</PresentationFormat>
  <Paragraphs>170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     Konference OMEP, Praha, 23. 1. 2020  Práva dítěte. Strategické dokumenty, legislativa a praxe vzdělávání dětí-cizinců v ČR.  Mgr. Hana Splavcová, Mgr. Alice Kourkzi Národní pedagogický institut České republiky</vt:lpstr>
      <vt:lpstr>Prezentace aplikace PowerPoint</vt:lpstr>
      <vt:lpstr>Mezinárodní  dokumenty</vt:lpstr>
      <vt:lpstr>Mezinárodní dokumenty Úmluva o právech dítěte, Článek 3  </vt:lpstr>
      <vt:lpstr>Mezinárodní dokumenty Úmluva o právech dítěte, Článek 3  </vt:lpstr>
      <vt:lpstr>Mezinárodní dokumenty Úmluva o právech dítěte, Článek 12  </vt:lpstr>
      <vt:lpstr>Mezinárodní dokumenty Úmluva o právech dítěte, Článek 18  </vt:lpstr>
      <vt:lpstr>Mezinárodní dokumenty Úmluva o právech dítěte, Článek 18  </vt:lpstr>
      <vt:lpstr>Strategické dokumenty Národní zpráva o stavu předškolní výchovy, vzdělávání a péče o děti předškolního věku v České republice, 2000 </vt:lpstr>
      <vt:lpstr>Strategické dokumenty Strategie vzdělávací politiky České republiky do roku 2020</vt:lpstr>
      <vt:lpstr>Strategické dokumenty Hlavní směry vzdělávací politiky do roku 2030+</vt:lpstr>
      <vt:lpstr>Kurikulární dokumenty Rámcový vzdělávací program pro předškolní vzdělávání</vt:lpstr>
      <vt:lpstr>Kurikulární dokumenty Rámcový vzdělávací program pro předškolní vzdělávání</vt:lpstr>
      <vt:lpstr>Kurikulární dokumenty Rámcový vzdělávací program pro předškolní vzdělávání</vt:lpstr>
      <vt:lpstr>Jazyková podpora dětí s odlišným mateřským jazykem (OMJ) v mateřské škole</vt:lpstr>
      <vt:lpstr>Dítě s odlišným mateřským jazykem</vt:lpstr>
      <vt:lpstr>Proč je jazyková podpora v MŠ důležitá?</vt:lpstr>
      <vt:lpstr>Jazyková podpora v MŠ a legislativa</vt:lpstr>
      <vt:lpstr>Individuální podpora x podpora v rámci třídy </vt:lpstr>
      <vt:lpstr>Spolupráce s rodinou </vt:lpstr>
      <vt:lpstr>Dva základní kameny jazykové podpory (návrh nového systému podpory v povinném vzdělávání)</vt:lpstr>
      <vt:lpstr>Cílová skupina </vt:lpstr>
      <vt:lpstr>Cíle kurikula češtiny jako druhého jazyka (ČDJ)</vt:lpstr>
      <vt:lpstr>Cíle jednoduchého testu(pedagogické diagnostiky) </vt:lpstr>
      <vt:lpstr>Harmonogram</vt:lpstr>
      <vt:lpstr>Činnost NIDV pokračující v NPI ČR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směřující k jazykové podpoře žáků s OMJ v povinném vzdělávání</dc:title>
  <dc:creator>Alice Kourkzi</dc:creator>
  <cp:lastModifiedBy>Splavcová Hana</cp:lastModifiedBy>
  <cp:revision>50</cp:revision>
  <cp:lastPrinted>2020-01-20T10:43:27Z</cp:lastPrinted>
  <dcterms:created xsi:type="dcterms:W3CDTF">2020-01-16T10:07:31Z</dcterms:created>
  <dcterms:modified xsi:type="dcterms:W3CDTF">2020-01-22T16:37:54Z</dcterms:modified>
</cp:coreProperties>
</file>