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9"/>
  </p:notesMasterIdLst>
  <p:handoutMasterIdLst>
    <p:handoutMasterId r:id="rId20"/>
  </p:handoutMasterIdLst>
  <p:sldIdLst>
    <p:sldId id="256" r:id="rId2"/>
    <p:sldId id="257" r:id="rId3"/>
    <p:sldId id="267" r:id="rId4"/>
    <p:sldId id="261" r:id="rId5"/>
    <p:sldId id="272" r:id="rId6"/>
    <p:sldId id="262" r:id="rId7"/>
    <p:sldId id="263" r:id="rId8"/>
    <p:sldId id="268" r:id="rId9"/>
    <p:sldId id="269" r:id="rId10"/>
    <p:sldId id="270" r:id="rId11"/>
    <p:sldId id="264" r:id="rId12"/>
    <p:sldId id="273" r:id="rId13"/>
    <p:sldId id="274" r:id="rId14"/>
    <p:sldId id="275" r:id="rId15"/>
    <p:sldId id="271" r:id="rId16"/>
    <p:sldId id="265" r:id="rId17"/>
    <p:sldId id="266" r:id="rId1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57" userDrawn="1">
          <p15:clr>
            <a:srgbClr val="A4A3A4"/>
          </p15:clr>
        </p15:guide>
        <p15:guide id="2" pos="907" userDrawn="1">
          <p15:clr>
            <a:srgbClr val="A4A3A4"/>
          </p15:clr>
        </p15:guide>
        <p15:guide id="3" pos="2132" userDrawn="1">
          <p15:clr>
            <a:srgbClr val="A4A3A4"/>
          </p15:clr>
        </p15:guide>
        <p15:guide id="4" pos="3379" userDrawn="1">
          <p15:clr>
            <a:srgbClr val="A4A3A4"/>
          </p15:clr>
        </p15:guide>
        <p15:guide id="5" pos="462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96843" autoAdjust="0"/>
  </p:normalViewPr>
  <p:slideViewPr>
    <p:cSldViewPr snapToGrid="0" showGuides="1">
      <p:cViewPr varScale="1">
        <p:scale>
          <a:sx n="111" d="100"/>
          <a:sy n="111" d="100"/>
        </p:scale>
        <p:origin x="1236" y="102"/>
      </p:cViewPr>
      <p:guideLst>
        <p:guide orient="horz" pos="3657"/>
        <p:guide pos="907"/>
        <p:guide pos="2132"/>
        <p:guide pos="3379"/>
        <p:guide pos="4626"/>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100" d="100"/>
          <a:sy n="100" d="100"/>
        </p:scale>
        <p:origin x="355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4B26128-E6F4-4423-8FD5-3E79F44F0350}" type="datetimeFigureOut">
              <a:rPr lang="cs-CZ" smtClean="0"/>
              <a:t>27.1.2020</a:t>
            </a:fld>
            <a:endParaRPr lang="cs-CZ"/>
          </a:p>
        </p:txBody>
      </p:sp>
      <p:sp>
        <p:nvSpPr>
          <p:cNvPr id="4" name="Zástupný symbol pro zápatí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AF51EE1-A014-4F2F-96E8-7CB9DB5330AD}" type="slidenum">
              <a:rPr lang="cs-CZ" smtClean="0"/>
              <a:t>‹#›</a:t>
            </a:fld>
            <a:endParaRPr lang="cs-CZ"/>
          </a:p>
        </p:txBody>
      </p:sp>
    </p:spTree>
    <p:extLst>
      <p:ext uri="{BB962C8B-B14F-4D97-AF65-F5344CB8AC3E}">
        <p14:creationId xmlns:p14="http://schemas.microsoft.com/office/powerpoint/2010/main" val="26294728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5C28F8-2A4C-4B5C-AD71-7E3F3501D1BF}" type="datetimeFigureOut">
              <a:rPr lang="cs-CZ" smtClean="0"/>
              <a:t>27.1.2020</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D27D2-B476-4B72-8499-807986377061}" type="slidenum">
              <a:rPr lang="cs-CZ" smtClean="0"/>
              <a:t>‹#›</a:t>
            </a:fld>
            <a:endParaRPr lang="cs-CZ"/>
          </a:p>
        </p:txBody>
      </p:sp>
    </p:spTree>
    <p:extLst>
      <p:ext uri="{BB962C8B-B14F-4D97-AF65-F5344CB8AC3E}">
        <p14:creationId xmlns:p14="http://schemas.microsoft.com/office/powerpoint/2010/main" val="1052646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576000" y="1224000"/>
            <a:ext cx="5868000" cy="1522800"/>
          </a:xfrm>
        </p:spPr>
        <p:txBody>
          <a:bodyPr lIns="0" tIns="0" rIns="0" bIns="0" anchor="b">
            <a:noAutofit/>
          </a:bodyPr>
          <a:lstStyle>
            <a:lvl1pPr algn="l">
              <a:defRPr sz="3400" cap="small" baseline="0">
                <a:solidFill>
                  <a:srgbClr val="87888A"/>
                </a:solidFill>
                <a:latin typeface="Calibri" panose="020F0502020204030204" pitchFamily="34" charset="0"/>
              </a:defRPr>
            </a:lvl1pPr>
          </a:lstStyle>
          <a:p>
            <a:r>
              <a:rPr lang="cs-CZ" dirty="0" smtClean="0"/>
              <a:t>Kliknutím lze </a:t>
            </a:r>
            <a:br>
              <a:rPr lang="cs-CZ" dirty="0" smtClean="0"/>
            </a:br>
            <a:r>
              <a:rPr lang="cs-CZ" dirty="0" smtClean="0"/>
              <a:t>upravit styl.</a:t>
            </a:r>
            <a:endParaRPr lang="cs-CZ" dirty="0"/>
          </a:p>
        </p:txBody>
      </p:sp>
      <p:sp>
        <p:nvSpPr>
          <p:cNvPr id="3" name="Podnadpis 2"/>
          <p:cNvSpPr>
            <a:spLocks noGrp="1"/>
          </p:cNvSpPr>
          <p:nvPr>
            <p:ph type="subTitle" idx="1"/>
          </p:nvPr>
        </p:nvSpPr>
        <p:spPr>
          <a:xfrm>
            <a:off x="576000" y="6022800"/>
            <a:ext cx="3886272" cy="415200"/>
          </a:xfrm>
        </p:spPr>
        <p:txBody>
          <a:bodyPr lIns="0" tIns="0" rIns="0" bIns="0"/>
          <a:lstStyle>
            <a:lvl1pPr marL="0" indent="0" algn="l">
              <a:lnSpc>
                <a:spcPct val="100000"/>
              </a:lnSpc>
              <a:spcBef>
                <a:spcPts val="0"/>
              </a:spcBef>
              <a:buNone/>
              <a:defRPr sz="1600" cap="small" baseline="0">
                <a:solidFill>
                  <a:srgbClr val="87888A"/>
                </a:solidFill>
                <a:latin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smtClean="0"/>
              <a:t>Kliknutím můžete upravit styl předlohy.</a:t>
            </a:r>
            <a:endParaRPr lang="cs-CZ" dirty="0"/>
          </a:p>
        </p:txBody>
      </p:sp>
    </p:spTree>
    <p:extLst>
      <p:ext uri="{BB962C8B-B14F-4D97-AF65-F5344CB8AC3E}">
        <p14:creationId xmlns:p14="http://schemas.microsoft.com/office/powerpoint/2010/main" val="11696407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Kliknutím lze upravit styl.</a:t>
            </a:r>
            <a:endParaRPr lang="cs-CZ" dirty="0"/>
          </a:p>
        </p:txBody>
      </p:sp>
      <p:sp>
        <p:nvSpPr>
          <p:cNvPr id="3" name="Zástupný symbol pro obsah 2"/>
          <p:cNvSpPr>
            <a:spLocks noGrp="1"/>
          </p:cNvSpPr>
          <p:nvPr>
            <p:ph idx="1"/>
          </p:nvPr>
        </p:nvSpPr>
        <p:spPr>
          <a:xfrm>
            <a:off x="547199" y="1825625"/>
            <a:ext cx="7886700" cy="4351338"/>
          </a:xfrm>
        </p:spPr>
        <p:txBody>
          <a:bodyPr>
            <a:noAutofit/>
          </a:body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6" name="Zástupný symbol pro číslo snímku 5"/>
          <p:cNvSpPr>
            <a:spLocks noGrp="1"/>
          </p:cNvSpPr>
          <p:nvPr>
            <p:ph type="sldNum" sz="quarter" idx="12"/>
          </p:nvPr>
        </p:nvSpPr>
        <p:spPr/>
        <p:txBody>
          <a:bodyPr/>
          <a:lstStyle/>
          <a:p>
            <a:fld id="{323BD8D3-A9DD-40CB-A396-ADCE34852C74}" type="slidenum">
              <a:rPr lang="cs-CZ" smtClean="0"/>
              <a:t>‹#›</a:t>
            </a:fld>
            <a:endParaRPr lang="cs-CZ" dirty="0"/>
          </a:p>
        </p:txBody>
      </p:sp>
    </p:spTree>
    <p:extLst>
      <p:ext uri="{BB962C8B-B14F-4D97-AF65-F5344CB8AC3E}">
        <p14:creationId xmlns:p14="http://schemas.microsoft.com/office/powerpoint/2010/main" val="1176804814"/>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ulka">
    <p:spTree>
      <p:nvGrpSpPr>
        <p:cNvPr id="1" name=""/>
        <p:cNvGrpSpPr/>
        <p:nvPr/>
      </p:nvGrpSpPr>
      <p:grpSpPr>
        <a:xfrm>
          <a:off x="0" y="0"/>
          <a:ext cx="0" cy="0"/>
          <a:chOff x="0" y="0"/>
          <a:chExt cx="0" cy="0"/>
        </a:xfrm>
      </p:grpSpPr>
      <p:sp>
        <p:nvSpPr>
          <p:cNvPr id="2" name="Nadpis 1"/>
          <p:cNvSpPr>
            <a:spLocks noGrp="1"/>
          </p:cNvSpPr>
          <p:nvPr>
            <p:ph type="title"/>
          </p:nvPr>
        </p:nvSpPr>
        <p:spPr>
          <a:xfrm>
            <a:off x="539750" y="944563"/>
            <a:ext cx="7886700" cy="609917"/>
          </a:xfrm>
        </p:spPr>
        <p:txBody>
          <a:bodyPr anchor="t" anchorCtr="0">
            <a:noAutofit/>
          </a:bodyPr>
          <a:lstStyle>
            <a:lvl1pPr>
              <a:lnSpc>
                <a:spcPct val="100000"/>
              </a:lnSpc>
              <a:defRPr sz="2100" baseline="0"/>
            </a:lvl1pPr>
          </a:lstStyle>
          <a:p>
            <a:r>
              <a:rPr lang="cs-CZ" dirty="0" smtClean="0"/>
              <a:t>Kliknutím lze upravit styl.</a:t>
            </a:r>
            <a:endParaRPr lang="cs-CZ" dirty="0"/>
          </a:p>
        </p:txBody>
      </p:sp>
      <p:sp>
        <p:nvSpPr>
          <p:cNvPr id="6" name="Zástupný symbol pro číslo snímku 5"/>
          <p:cNvSpPr>
            <a:spLocks noGrp="1"/>
          </p:cNvSpPr>
          <p:nvPr>
            <p:ph type="sldNum" sz="quarter" idx="12"/>
          </p:nvPr>
        </p:nvSpPr>
        <p:spPr/>
        <p:txBody>
          <a:bodyPr/>
          <a:lstStyle/>
          <a:p>
            <a:fld id="{323BD8D3-A9DD-40CB-A396-ADCE34852C74}" type="slidenum">
              <a:rPr lang="cs-CZ" smtClean="0"/>
              <a:t>‹#›</a:t>
            </a:fld>
            <a:endParaRPr lang="cs-CZ"/>
          </a:p>
        </p:txBody>
      </p:sp>
      <p:graphicFrame>
        <p:nvGraphicFramePr>
          <p:cNvPr id="7" name="Tabulka 6"/>
          <p:cNvGraphicFramePr>
            <a:graphicFrameLocks noGrp="1"/>
          </p:cNvGraphicFramePr>
          <p:nvPr userDrawn="1">
            <p:extLst>
              <p:ext uri="{D42A27DB-BD31-4B8C-83A1-F6EECF244321}">
                <p14:modId xmlns:p14="http://schemas.microsoft.com/office/powerpoint/2010/main" val="1471507400"/>
              </p:ext>
            </p:extLst>
          </p:nvPr>
        </p:nvGraphicFramePr>
        <p:xfrm>
          <a:off x="547199" y="3546686"/>
          <a:ext cx="7886700" cy="741680"/>
        </p:xfrm>
        <a:graphic>
          <a:graphicData uri="http://schemas.openxmlformats.org/drawingml/2006/table">
            <a:tbl>
              <a:tblPr firstRow="1" bandRow="1">
                <a:tableStyleId>{5C22544A-7EE6-4342-B048-85BDC9FD1C3A}</a:tableStyleId>
              </a:tblPr>
              <a:tblGrid>
                <a:gridCol w="1314450">
                  <a:extLst>
                    <a:ext uri="{9D8B030D-6E8A-4147-A177-3AD203B41FA5}">
                      <a16:colId xmlns:a16="http://schemas.microsoft.com/office/drawing/2014/main" val="3532208531"/>
                    </a:ext>
                  </a:extLst>
                </a:gridCol>
                <a:gridCol w="1314450">
                  <a:extLst>
                    <a:ext uri="{9D8B030D-6E8A-4147-A177-3AD203B41FA5}">
                      <a16:colId xmlns:a16="http://schemas.microsoft.com/office/drawing/2014/main" val="2446159533"/>
                    </a:ext>
                  </a:extLst>
                </a:gridCol>
                <a:gridCol w="1314450">
                  <a:extLst>
                    <a:ext uri="{9D8B030D-6E8A-4147-A177-3AD203B41FA5}">
                      <a16:colId xmlns:a16="http://schemas.microsoft.com/office/drawing/2014/main" val="3828646843"/>
                    </a:ext>
                  </a:extLst>
                </a:gridCol>
                <a:gridCol w="1314450">
                  <a:extLst>
                    <a:ext uri="{9D8B030D-6E8A-4147-A177-3AD203B41FA5}">
                      <a16:colId xmlns:a16="http://schemas.microsoft.com/office/drawing/2014/main" val="2071330293"/>
                    </a:ext>
                  </a:extLst>
                </a:gridCol>
                <a:gridCol w="1314450">
                  <a:extLst>
                    <a:ext uri="{9D8B030D-6E8A-4147-A177-3AD203B41FA5}">
                      <a16:colId xmlns:a16="http://schemas.microsoft.com/office/drawing/2014/main" val="3500415985"/>
                    </a:ext>
                  </a:extLst>
                </a:gridCol>
                <a:gridCol w="1314450">
                  <a:extLst>
                    <a:ext uri="{9D8B030D-6E8A-4147-A177-3AD203B41FA5}">
                      <a16:colId xmlns:a16="http://schemas.microsoft.com/office/drawing/2014/main" val="1800194414"/>
                    </a:ext>
                  </a:extLst>
                </a:gridCol>
              </a:tblGrid>
              <a:tr h="370840">
                <a:tc>
                  <a:txBody>
                    <a:bodyPr/>
                    <a:lstStyle/>
                    <a:p>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dirty="0"/>
                    </a:p>
                  </a:txBody>
                  <a:tcPr/>
                </a:tc>
                <a:extLst>
                  <a:ext uri="{0D108BD9-81ED-4DB2-BD59-A6C34878D82A}">
                    <a16:rowId xmlns:a16="http://schemas.microsoft.com/office/drawing/2014/main" val="1398266416"/>
                  </a:ext>
                </a:extLst>
              </a:tr>
              <a:tr h="370840">
                <a:tc>
                  <a:txBody>
                    <a:bodyPr/>
                    <a:lstStyle/>
                    <a:p>
                      <a:endParaRPr lang="cs-CZ"/>
                    </a:p>
                  </a:txBody>
                  <a:tcPr/>
                </a:tc>
                <a:tc>
                  <a:txBody>
                    <a:bodyPr/>
                    <a:lstStyle/>
                    <a:p>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dirty="0"/>
                    </a:p>
                  </a:txBody>
                  <a:tcPr/>
                </a:tc>
                <a:extLst>
                  <a:ext uri="{0D108BD9-81ED-4DB2-BD59-A6C34878D82A}">
                    <a16:rowId xmlns:a16="http://schemas.microsoft.com/office/drawing/2014/main" val="2215755881"/>
                  </a:ext>
                </a:extLst>
              </a:tr>
            </a:tbl>
          </a:graphicData>
        </a:graphic>
      </p:graphicFrame>
      <p:sp>
        <p:nvSpPr>
          <p:cNvPr id="8" name="Zástupný symbol pro obsah 2"/>
          <p:cNvSpPr>
            <a:spLocks noGrp="1"/>
          </p:cNvSpPr>
          <p:nvPr>
            <p:ph idx="13"/>
          </p:nvPr>
        </p:nvSpPr>
        <p:spPr>
          <a:xfrm>
            <a:off x="547199" y="1825625"/>
            <a:ext cx="8201514" cy="1472776"/>
          </a:xfrm>
        </p:spPr>
        <p:txBody>
          <a:bodyPr>
            <a:noAutofit/>
          </a:body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9" name="Zástupný symbol pro obsah 2"/>
          <p:cNvSpPr>
            <a:spLocks noGrp="1"/>
          </p:cNvSpPr>
          <p:nvPr>
            <p:ph idx="14"/>
          </p:nvPr>
        </p:nvSpPr>
        <p:spPr>
          <a:xfrm>
            <a:off x="539750" y="4636559"/>
            <a:ext cx="8201514" cy="1472776"/>
          </a:xfrm>
        </p:spPr>
        <p:txBody>
          <a:bodyPr>
            <a:noAutofit/>
          </a:body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3342755180"/>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Kliknutím lze upravit styl.</a:t>
            </a:r>
            <a:endParaRPr lang="cs-CZ" dirty="0"/>
          </a:p>
        </p:txBody>
      </p:sp>
      <p:sp>
        <p:nvSpPr>
          <p:cNvPr id="3" name="Zástupný symbol pro obsah 2"/>
          <p:cNvSpPr>
            <a:spLocks noGrp="1"/>
          </p:cNvSpPr>
          <p:nvPr>
            <p:ph sz="half" idx="1"/>
          </p:nvPr>
        </p:nvSpPr>
        <p:spPr>
          <a:xfrm>
            <a:off x="547199" y="1849437"/>
            <a:ext cx="3867150" cy="4351338"/>
          </a:xfrm>
        </p:spPr>
        <p:txBody>
          <a:body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4" name="Zástupný symbol pro obsah 3"/>
          <p:cNvSpPr>
            <a:spLocks noGrp="1"/>
          </p:cNvSpPr>
          <p:nvPr>
            <p:ph sz="half" idx="2"/>
          </p:nvPr>
        </p:nvSpPr>
        <p:spPr>
          <a:xfrm>
            <a:off x="4710723" y="1849437"/>
            <a:ext cx="3867150" cy="4351338"/>
          </a:xfrm>
        </p:spPr>
        <p:txBody>
          <a:body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7" name="Zástupný symbol pro číslo snímku 6"/>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12779188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5" name="Zástupný symbol pro číslo snímku 4"/>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37501437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418760548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oslední stránk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065974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547199" y="936001"/>
            <a:ext cx="8128627" cy="622138"/>
          </a:xfrm>
          <a:prstGeom prst="rect">
            <a:avLst/>
          </a:prstGeom>
        </p:spPr>
        <p:txBody>
          <a:bodyPr vert="horz" lIns="0" tIns="0" rIns="0" bIns="0" rtlCol="0" anchor="t" anchorCtr="0">
            <a:normAutofit/>
          </a:bodyPr>
          <a:lstStyle/>
          <a:p>
            <a:r>
              <a:rPr lang="cs-CZ" dirty="0" smtClean="0"/>
              <a:t>Kliknutím lze upravit styl.</a:t>
            </a:r>
            <a:endParaRPr lang="cs-CZ" dirty="0"/>
          </a:p>
        </p:txBody>
      </p:sp>
      <p:sp>
        <p:nvSpPr>
          <p:cNvPr id="3" name="Zástupný symbol pro text 2"/>
          <p:cNvSpPr>
            <a:spLocks noGrp="1"/>
          </p:cNvSpPr>
          <p:nvPr>
            <p:ph type="body" idx="1"/>
          </p:nvPr>
        </p:nvSpPr>
        <p:spPr>
          <a:xfrm>
            <a:off x="547200" y="1825625"/>
            <a:ext cx="7886700" cy="4351338"/>
          </a:xfrm>
          <a:prstGeom prst="rect">
            <a:avLst/>
          </a:prstGeom>
        </p:spPr>
        <p:txBody>
          <a:bodyPr vert="horz" lIns="0" tIns="0" rIns="0" bIns="0" rtlCol="0">
            <a:normAutofit/>
          </a:body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6" name="Zástupný symbol pro číslo snímku 5"/>
          <p:cNvSpPr>
            <a:spLocks noGrp="1"/>
          </p:cNvSpPr>
          <p:nvPr>
            <p:ph type="sldNum" sz="quarter" idx="4"/>
          </p:nvPr>
        </p:nvSpPr>
        <p:spPr>
          <a:xfrm>
            <a:off x="8770924" y="101217"/>
            <a:ext cx="373075" cy="365125"/>
          </a:xfrm>
          <a:prstGeom prst="rect">
            <a:avLst/>
          </a:prstGeom>
        </p:spPr>
        <p:txBody>
          <a:bodyPr vert="horz" lIns="91440" tIns="45720" rIns="91440" bIns="45720" rtlCol="0" anchor="ctr"/>
          <a:lstStyle>
            <a:lvl1pPr algn="ctr">
              <a:defRPr sz="1200" baseline="0">
                <a:solidFill>
                  <a:schemeClr val="bg1">
                    <a:lumMod val="75000"/>
                  </a:schemeClr>
                </a:solidFill>
              </a:defRPr>
            </a:lvl1pPr>
          </a:lstStyle>
          <a:p>
            <a:fld id="{323BD8D3-A9DD-40CB-A396-ADCE34852C74}" type="slidenum">
              <a:rPr lang="cs-CZ" smtClean="0"/>
              <a:pPr/>
              <a:t>‹#›</a:t>
            </a:fld>
            <a:endParaRPr lang="cs-CZ" dirty="0"/>
          </a:p>
        </p:txBody>
      </p:sp>
    </p:spTree>
    <p:extLst>
      <p:ext uri="{BB962C8B-B14F-4D97-AF65-F5344CB8AC3E}">
        <p14:creationId xmlns:p14="http://schemas.microsoft.com/office/powerpoint/2010/main" val="12350721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8" r:id="rId5"/>
    <p:sldLayoutId id="2147483679" r:id="rId6"/>
    <p:sldLayoutId id="2147483677" r:id="rId7"/>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2100" kern="1200" cap="all" baseline="0">
          <a:solidFill>
            <a:srgbClr val="428D96"/>
          </a:solidFill>
          <a:latin typeface="Calibri" panose="020F0502020204030204" pitchFamily="34" charset="0"/>
          <a:ea typeface="+mj-ea"/>
          <a:cs typeface="+mj-cs"/>
        </a:defRPr>
      </a:lvl1pPr>
    </p:titleStyle>
    <p:body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0" userDrawn="1">
          <p15:clr>
            <a:srgbClr val="F26B43"/>
          </p15:clr>
        </p15:guide>
        <p15:guide id="2" pos="5534" userDrawn="1">
          <p15:clr>
            <a:srgbClr val="F26B43"/>
          </p15:clr>
        </p15:guide>
        <p15:guide id="3" orient="horz" pos="595" userDrawn="1">
          <p15:clr>
            <a:srgbClr val="F26B43"/>
          </p15:clr>
        </p15:guide>
        <p15:guide id="4" orient="horz" pos="390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olga.junova@msmt.cz"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dagmar.hrncirova@msmt.cz"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nuv.xz/" TargetMode="External"/><Relationship Id="rId2" Type="http://schemas.openxmlformats.org/officeDocument/2006/relationships/hyperlink" Target="Cizinci.nidv.cz"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54429" y="1224000"/>
            <a:ext cx="6195753" cy="1522800"/>
          </a:xfrm>
        </p:spPr>
        <p:txBody>
          <a:bodyPr/>
          <a:lstStyle/>
          <a:p>
            <a:r>
              <a:rPr lang="cs-CZ" b="1" dirty="0" smtClean="0"/>
              <a:t>Vzdělávání cizinců v české republice</a:t>
            </a:r>
            <a:endParaRPr lang="cs-CZ" b="1" dirty="0"/>
          </a:p>
        </p:txBody>
      </p:sp>
      <p:sp>
        <p:nvSpPr>
          <p:cNvPr id="3" name="Podnadpis 2"/>
          <p:cNvSpPr>
            <a:spLocks noGrp="1"/>
          </p:cNvSpPr>
          <p:nvPr>
            <p:ph type="subTitle" idx="1"/>
          </p:nvPr>
        </p:nvSpPr>
        <p:spPr/>
        <p:txBody>
          <a:bodyPr/>
          <a:lstStyle/>
          <a:p>
            <a:r>
              <a:rPr lang="cs-CZ" dirty="0" smtClean="0"/>
              <a:t>Jaroslava Vatalová</a:t>
            </a:r>
            <a:endParaRPr lang="cs-CZ" dirty="0"/>
          </a:p>
        </p:txBody>
      </p:sp>
    </p:spTree>
    <p:extLst>
      <p:ext uri="{BB962C8B-B14F-4D97-AF65-F5344CB8AC3E}">
        <p14:creationId xmlns:p14="http://schemas.microsoft.com/office/powerpoint/2010/main" val="4361621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47199" y="466342"/>
            <a:ext cx="8128627" cy="1006323"/>
          </a:xfrm>
        </p:spPr>
        <p:txBody>
          <a:bodyPr>
            <a:noAutofit/>
          </a:bodyPr>
          <a:lstStyle/>
          <a:p>
            <a:r>
              <a:rPr lang="cs-CZ" sz="3200" b="1" dirty="0"/>
              <a:t>Harmonogram vyhlášení </a:t>
            </a:r>
            <a:r>
              <a:rPr lang="cs-CZ" sz="3200" b="1" dirty="0" smtClean="0"/>
              <a:t>Rozvojového Programu </a:t>
            </a:r>
            <a:r>
              <a:rPr lang="cs-CZ" sz="3200" b="1" dirty="0"/>
              <a:t>na rok </a:t>
            </a:r>
            <a:r>
              <a:rPr lang="cs-CZ" sz="3200" b="1" dirty="0" smtClean="0"/>
              <a:t>2020</a:t>
            </a:r>
            <a:r>
              <a:rPr lang="cs-CZ" sz="3200" b="1" dirty="0"/>
              <a:t/>
            </a:r>
            <a:br>
              <a:rPr lang="cs-CZ" sz="3200" b="1" dirty="0"/>
            </a:br>
            <a:endParaRPr lang="cs-CZ" sz="3200" b="1" dirty="0"/>
          </a:p>
        </p:txBody>
      </p:sp>
      <p:sp>
        <p:nvSpPr>
          <p:cNvPr id="3" name="Zástupný symbol pro obsah 2"/>
          <p:cNvSpPr>
            <a:spLocks noGrp="1"/>
          </p:cNvSpPr>
          <p:nvPr>
            <p:ph idx="1"/>
          </p:nvPr>
        </p:nvSpPr>
        <p:spPr/>
        <p:txBody>
          <a:bodyPr/>
          <a:lstStyle/>
          <a:p>
            <a:pPr marL="342900" indent="-342900">
              <a:spcBef>
                <a:spcPct val="20000"/>
              </a:spcBef>
              <a:spcAft>
                <a:spcPts val="0"/>
              </a:spcAft>
              <a:buClrTx/>
            </a:pPr>
            <a:r>
              <a:rPr lang="cs-CZ" sz="2400" dirty="0" smtClean="0">
                <a:solidFill>
                  <a:prstClr val="black"/>
                </a:solidFill>
                <a:latin typeface="Helvetica Narrow" panose="020B0606020202030204" pitchFamily="34" charset="0"/>
              </a:rPr>
              <a:t>Zveřejnění </a:t>
            </a:r>
            <a:r>
              <a:rPr lang="cs-CZ" sz="2400" dirty="0">
                <a:solidFill>
                  <a:prstClr val="black"/>
                </a:solidFill>
                <a:latin typeface="Helvetica Narrow" panose="020B0606020202030204" pitchFamily="34" charset="0"/>
              </a:rPr>
              <a:t>vyhlášení programu na rok </a:t>
            </a:r>
            <a:r>
              <a:rPr lang="cs-CZ" sz="2400" dirty="0" smtClean="0">
                <a:solidFill>
                  <a:prstClr val="black"/>
                </a:solidFill>
                <a:latin typeface="Helvetica Narrow" panose="020B0606020202030204" pitchFamily="34" charset="0"/>
              </a:rPr>
              <a:t>2020 </a:t>
            </a:r>
            <a:r>
              <a:rPr lang="cs-CZ" sz="2400" dirty="0">
                <a:solidFill>
                  <a:prstClr val="black"/>
                </a:solidFill>
                <a:latin typeface="Helvetica Narrow" panose="020B0606020202030204" pitchFamily="34" charset="0"/>
              </a:rPr>
              <a:t>na webových stránkách MŠMT – </a:t>
            </a:r>
            <a:r>
              <a:rPr lang="cs-CZ" sz="2400" b="1" dirty="0" smtClean="0">
                <a:solidFill>
                  <a:prstClr val="black"/>
                </a:solidFill>
                <a:latin typeface="Helvetica Narrow" panose="020B0606020202030204" pitchFamily="34" charset="0"/>
              </a:rPr>
              <a:t>6. 11. 2019</a:t>
            </a:r>
          </a:p>
          <a:p>
            <a:pPr marL="342900" indent="-342900">
              <a:spcBef>
                <a:spcPct val="20000"/>
              </a:spcBef>
              <a:spcAft>
                <a:spcPts val="0"/>
              </a:spcAft>
              <a:buClrTx/>
            </a:pPr>
            <a:r>
              <a:rPr lang="cs-CZ" sz="2400" dirty="0" smtClean="0">
                <a:solidFill>
                  <a:prstClr val="black"/>
                </a:solidFill>
                <a:latin typeface="Helvetica Narrow" panose="020B0606020202030204" pitchFamily="34" charset="0"/>
              </a:rPr>
              <a:t>Doručení podkladů k žádosti od </a:t>
            </a:r>
            <a:r>
              <a:rPr lang="cs-CZ" sz="2400" dirty="0">
                <a:solidFill>
                  <a:prstClr val="black"/>
                </a:solidFill>
                <a:latin typeface="Helvetica Narrow" panose="020B0606020202030204" pitchFamily="34" charset="0"/>
              </a:rPr>
              <a:t>škol </a:t>
            </a:r>
            <a:r>
              <a:rPr lang="cs-CZ" sz="2400" dirty="0" smtClean="0">
                <a:solidFill>
                  <a:prstClr val="black"/>
                </a:solidFill>
                <a:latin typeface="Helvetica Narrow" panose="020B0606020202030204" pitchFamily="34" charset="0"/>
              </a:rPr>
              <a:t>kraji </a:t>
            </a:r>
            <a:r>
              <a:rPr lang="cs-CZ" sz="2400" dirty="0">
                <a:solidFill>
                  <a:prstClr val="black"/>
                </a:solidFill>
                <a:latin typeface="Helvetica Narrow" panose="020B0606020202030204" pitchFamily="34" charset="0"/>
              </a:rPr>
              <a:t>– do </a:t>
            </a:r>
            <a:r>
              <a:rPr lang="cs-CZ" sz="2400" b="1" dirty="0" smtClean="0">
                <a:solidFill>
                  <a:prstClr val="black"/>
                </a:solidFill>
                <a:latin typeface="Helvetica Narrow" panose="020B0606020202030204" pitchFamily="34" charset="0"/>
              </a:rPr>
              <a:t>6. 12. 2019</a:t>
            </a:r>
            <a:endParaRPr lang="cs-CZ" sz="2400" b="1" dirty="0">
              <a:solidFill>
                <a:prstClr val="black"/>
              </a:solidFill>
              <a:latin typeface="Helvetica Narrow" panose="020B0606020202030204" pitchFamily="34" charset="0"/>
            </a:endParaRPr>
          </a:p>
          <a:p>
            <a:pPr marL="342900" indent="-342900">
              <a:spcBef>
                <a:spcPct val="20000"/>
              </a:spcBef>
              <a:spcAft>
                <a:spcPts val="0"/>
              </a:spcAft>
              <a:buClrTx/>
            </a:pPr>
            <a:r>
              <a:rPr lang="cs-CZ" sz="2400" dirty="0" smtClean="0">
                <a:solidFill>
                  <a:prstClr val="black"/>
                </a:solidFill>
                <a:latin typeface="Helvetica Narrow" panose="020B0606020202030204" pitchFamily="34" charset="0"/>
              </a:rPr>
              <a:t>Zpracování </a:t>
            </a:r>
            <a:r>
              <a:rPr lang="cs-CZ" sz="2400" dirty="0">
                <a:solidFill>
                  <a:prstClr val="black"/>
                </a:solidFill>
                <a:latin typeface="Helvetica Narrow" panose="020B0606020202030204" pitchFamily="34" charset="0"/>
              </a:rPr>
              <a:t>souhrnné žádosti a doručení MŠMT – </a:t>
            </a:r>
            <a:r>
              <a:rPr lang="cs-CZ" sz="2400" dirty="0" smtClean="0">
                <a:solidFill>
                  <a:prstClr val="black"/>
                </a:solidFill>
                <a:latin typeface="Helvetica Narrow" panose="020B0606020202030204" pitchFamily="34" charset="0"/>
              </a:rPr>
              <a:t>do </a:t>
            </a:r>
            <a:r>
              <a:rPr lang="cs-CZ" sz="2400" b="1" dirty="0" smtClean="0">
                <a:solidFill>
                  <a:prstClr val="black"/>
                </a:solidFill>
                <a:latin typeface="Helvetica Narrow" panose="020B0606020202030204" pitchFamily="34" charset="0"/>
              </a:rPr>
              <a:t>31. 12. 2019</a:t>
            </a:r>
            <a:endParaRPr lang="cs-CZ" sz="2400" b="1" dirty="0">
              <a:solidFill>
                <a:prstClr val="black"/>
              </a:solidFill>
              <a:latin typeface="Helvetica Narrow" panose="020B0606020202030204" pitchFamily="34" charset="0"/>
            </a:endParaRPr>
          </a:p>
          <a:p>
            <a:pPr marL="342900" indent="-342900">
              <a:spcBef>
                <a:spcPct val="20000"/>
              </a:spcBef>
              <a:spcAft>
                <a:spcPts val="0"/>
              </a:spcAft>
              <a:buClrTx/>
            </a:pPr>
            <a:r>
              <a:rPr lang="cs-CZ" sz="2400" dirty="0" smtClean="0">
                <a:solidFill>
                  <a:prstClr val="black"/>
                </a:solidFill>
                <a:latin typeface="Helvetica Narrow" panose="020B0606020202030204" pitchFamily="34" charset="0"/>
              </a:rPr>
              <a:t>Zveřejnění </a:t>
            </a:r>
            <a:r>
              <a:rPr lang="cs-CZ" sz="2400" dirty="0">
                <a:solidFill>
                  <a:prstClr val="black"/>
                </a:solidFill>
                <a:latin typeface="Helvetica Narrow" panose="020B0606020202030204" pitchFamily="34" charset="0"/>
              </a:rPr>
              <a:t>podpořených škol s výši přidělené dotace na webu MŠMT – </a:t>
            </a:r>
            <a:r>
              <a:rPr lang="cs-CZ" sz="2400" b="1" dirty="0" smtClean="0">
                <a:solidFill>
                  <a:prstClr val="black"/>
                </a:solidFill>
                <a:latin typeface="Helvetica Narrow" panose="020B0606020202030204" pitchFamily="34" charset="0"/>
              </a:rPr>
              <a:t>březen 2020</a:t>
            </a:r>
          </a:p>
          <a:p>
            <a:pPr marL="0" lvl="0" indent="0">
              <a:spcBef>
                <a:spcPct val="20000"/>
              </a:spcBef>
              <a:spcAft>
                <a:spcPts val="0"/>
              </a:spcAft>
              <a:buClrTx/>
              <a:buNone/>
            </a:pPr>
            <a:endParaRPr lang="cs-CZ" sz="2400" b="1" dirty="0">
              <a:solidFill>
                <a:prstClr val="black"/>
              </a:solidFill>
              <a:latin typeface="Helvetica Narrow" panose="020B0606020202030204" pitchFamily="34" charset="0"/>
            </a:endParaRPr>
          </a:p>
          <a:p>
            <a:pPr marL="342900" indent="-342900">
              <a:spcBef>
                <a:spcPct val="20000"/>
              </a:spcBef>
              <a:spcAft>
                <a:spcPts val="0"/>
              </a:spcAft>
              <a:buClrTx/>
            </a:pPr>
            <a:r>
              <a:rPr lang="cs-CZ" sz="2400" dirty="0">
                <a:solidFill>
                  <a:prstClr val="black"/>
                </a:solidFill>
                <a:latin typeface="Helvetica Narrow" panose="020B0606020202030204" pitchFamily="34" charset="0"/>
              </a:rPr>
              <a:t>kontaktní osoba: Ing. Olga </a:t>
            </a:r>
            <a:r>
              <a:rPr lang="cs-CZ" sz="2400" dirty="0" smtClean="0">
                <a:solidFill>
                  <a:prstClr val="black"/>
                </a:solidFill>
                <a:latin typeface="Helvetica Narrow" panose="020B0606020202030204" pitchFamily="34" charset="0"/>
              </a:rPr>
              <a:t>Jůnová </a:t>
            </a:r>
          </a:p>
          <a:p>
            <a:pPr marL="342900" indent="-342900">
              <a:spcBef>
                <a:spcPct val="20000"/>
              </a:spcBef>
              <a:spcAft>
                <a:spcPts val="0"/>
              </a:spcAft>
              <a:buClrTx/>
            </a:pPr>
            <a:r>
              <a:rPr lang="cs-CZ" sz="2400" dirty="0" smtClean="0">
                <a:solidFill>
                  <a:prstClr val="black"/>
                </a:solidFill>
                <a:latin typeface="Helvetica Narrow" panose="020B0606020202030204" pitchFamily="34" charset="0"/>
              </a:rPr>
              <a:t>kontaktní e-mail</a:t>
            </a:r>
            <a:r>
              <a:rPr lang="cs-CZ" sz="2400" dirty="0">
                <a:solidFill>
                  <a:prstClr val="black"/>
                </a:solidFill>
                <a:latin typeface="Helvetica Narrow" panose="020B0606020202030204" pitchFamily="34" charset="0"/>
              </a:rPr>
              <a:t>: </a:t>
            </a:r>
            <a:r>
              <a:rPr lang="cs-CZ" sz="2400" dirty="0" smtClean="0">
                <a:solidFill>
                  <a:prstClr val="black"/>
                </a:solidFill>
                <a:latin typeface="Helvetica Narrow" panose="020B0606020202030204" pitchFamily="34" charset="0"/>
                <a:hlinkClick r:id="rId2"/>
              </a:rPr>
              <a:t>olga.junova@msmt.cz</a:t>
            </a:r>
            <a:endParaRPr lang="cs-CZ" sz="2400" dirty="0" smtClean="0">
              <a:solidFill>
                <a:prstClr val="black"/>
              </a:solidFill>
              <a:latin typeface="Helvetica Narrow" panose="020B0606020202030204" pitchFamily="34" charset="0"/>
            </a:endParaRPr>
          </a:p>
          <a:p>
            <a:pPr marL="0" indent="0">
              <a:spcBef>
                <a:spcPct val="20000"/>
              </a:spcBef>
              <a:spcAft>
                <a:spcPts val="0"/>
              </a:spcAft>
              <a:buClrTx/>
              <a:buNone/>
            </a:pPr>
            <a:r>
              <a:rPr lang="cs-CZ" sz="2400" dirty="0" smtClean="0">
                <a:solidFill>
                  <a:prstClr val="black"/>
                </a:solidFill>
                <a:latin typeface="Helvetica Narrow" panose="020B0606020202030204" pitchFamily="34" charset="0"/>
              </a:rPr>
              <a:t> </a:t>
            </a:r>
            <a:endParaRPr lang="cs-CZ" sz="2400" dirty="0">
              <a:solidFill>
                <a:prstClr val="black"/>
              </a:solidFill>
              <a:latin typeface="Helvetica Narrow" panose="020B0606020202030204" pitchFamily="34" charset="0"/>
            </a:endParaRPr>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10</a:t>
            </a:fld>
            <a:endParaRPr lang="cs-CZ" dirty="0"/>
          </a:p>
        </p:txBody>
      </p:sp>
    </p:spTree>
    <p:extLst>
      <p:ext uri="{BB962C8B-B14F-4D97-AF65-F5344CB8AC3E}">
        <p14:creationId xmlns:p14="http://schemas.microsoft.com/office/powerpoint/2010/main" val="2831666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a:t>Dotační </a:t>
            </a:r>
            <a:r>
              <a:rPr lang="cs-CZ" sz="3200" b="1" dirty="0" smtClean="0"/>
              <a:t>program </a:t>
            </a:r>
            <a:r>
              <a:rPr lang="cs-CZ" sz="3200" b="1" dirty="0"/>
              <a:t>na integraci cizinců</a:t>
            </a:r>
          </a:p>
        </p:txBody>
      </p:sp>
      <p:sp>
        <p:nvSpPr>
          <p:cNvPr id="3" name="Zástupný symbol pro obsah 2"/>
          <p:cNvSpPr>
            <a:spLocks noGrp="1"/>
          </p:cNvSpPr>
          <p:nvPr>
            <p:ph idx="1"/>
          </p:nvPr>
        </p:nvSpPr>
        <p:spPr>
          <a:xfrm>
            <a:off x="547199" y="1558139"/>
            <a:ext cx="7886700" cy="4756034"/>
          </a:xfrm>
        </p:spPr>
        <p:txBody>
          <a:bodyPr/>
          <a:lstStyle/>
          <a:p>
            <a:r>
              <a:rPr lang="cs-CZ" sz="2400" dirty="0" smtClean="0">
                <a:latin typeface="+mn-lt"/>
              </a:rPr>
              <a:t>Nyní byl vyhlášen DP na podporu vzdělávání v regionálním školství a podporu aktivit </a:t>
            </a:r>
            <a:r>
              <a:rPr lang="cs-CZ" sz="2400" dirty="0" smtClean="0">
                <a:latin typeface="+mn-lt"/>
                <a:cs typeface="Calibri" panose="020F0502020204030204" pitchFamily="34" charset="0"/>
              </a:rPr>
              <a:t>integrace</a:t>
            </a:r>
            <a:r>
              <a:rPr lang="cs-CZ" sz="2400" dirty="0" smtClean="0">
                <a:latin typeface="+mn-lt"/>
              </a:rPr>
              <a:t> cizinců na území ČR          v roce 2020</a:t>
            </a:r>
          </a:p>
          <a:p>
            <a:r>
              <a:rPr lang="cs-CZ" sz="2400" dirty="0" smtClean="0">
                <a:latin typeface="+mn-lt"/>
              </a:rPr>
              <a:t>Cílem </a:t>
            </a:r>
            <a:r>
              <a:rPr lang="cs-CZ" sz="2400" dirty="0">
                <a:latin typeface="+mn-lt"/>
              </a:rPr>
              <a:t>je umožnit efektivnější integraci dětí a žáků cizinců, zejména zvýšením jejich úspěšnosti v předškolním </a:t>
            </a:r>
            <a:br>
              <a:rPr lang="cs-CZ" sz="2400" dirty="0">
                <a:latin typeface="+mn-lt"/>
              </a:rPr>
            </a:br>
            <a:r>
              <a:rPr lang="cs-CZ" sz="2400" dirty="0">
                <a:latin typeface="+mn-lt"/>
              </a:rPr>
              <a:t>a základním </a:t>
            </a:r>
            <a:r>
              <a:rPr lang="cs-CZ" sz="2400" dirty="0" smtClean="0">
                <a:latin typeface="+mn-lt"/>
              </a:rPr>
              <a:t>vzdělávání</a:t>
            </a:r>
            <a:endParaRPr lang="cs-CZ" sz="2400" dirty="0">
              <a:latin typeface="+mn-lt"/>
            </a:endParaRPr>
          </a:p>
          <a:p>
            <a:pPr lvl="1"/>
            <a:r>
              <a:rPr lang="cs-CZ" sz="2400" dirty="0">
                <a:latin typeface="+mn-lt"/>
              </a:rPr>
              <a:t>integrační mimoškolní vzdělávací aktivity</a:t>
            </a:r>
          </a:p>
          <a:p>
            <a:pPr lvl="1"/>
            <a:r>
              <a:rPr lang="cs-CZ" sz="2400" dirty="0">
                <a:latin typeface="+mn-lt"/>
              </a:rPr>
              <a:t>zvyšování efektivity vzdělávání v oblasti českého jazyka (nikoliv přímá výuka)</a:t>
            </a:r>
          </a:p>
          <a:p>
            <a:pPr lvl="1"/>
            <a:r>
              <a:rPr lang="cs-CZ" sz="2400" dirty="0">
                <a:latin typeface="+mn-lt"/>
              </a:rPr>
              <a:t>odstraňování kulturních bariér</a:t>
            </a:r>
          </a:p>
          <a:p>
            <a:pPr lvl="1"/>
            <a:r>
              <a:rPr lang="cs-CZ" sz="2400" dirty="0">
                <a:latin typeface="+mn-lt"/>
              </a:rPr>
              <a:t>zvyšování sociokulturních kompetencí pedagogických pracovníků</a:t>
            </a: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11</a:t>
            </a:fld>
            <a:endParaRPr lang="cs-CZ" dirty="0"/>
          </a:p>
        </p:txBody>
      </p:sp>
    </p:spTree>
    <p:extLst>
      <p:ext uri="{BB962C8B-B14F-4D97-AF65-F5344CB8AC3E}">
        <p14:creationId xmlns:p14="http://schemas.microsoft.com/office/powerpoint/2010/main" val="1979454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5272" y="762746"/>
            <a:ext cx="8128627" cy="622138"/>
          </a:xfrm>
        </p:spPr>
        <p:txBody>
          <a:bodyPr/>
          <a:lstStyle/>
          <a:p>
            <a:pPr algn="ctr"/>
            <a:r>
              <a:rPr lang="cs-CZ" sz="3200" b="1" dirty="0"/>
              <a:t>Oprávněný žadatel</a:t>
            </a:r>
            <a:endParaRPr lang="cs-CZ" dirty="0"/>
          </a:p>
        </p:txBody>
      </p:sp>
      <p:sp>
        <p:nvSpPr>
          <p:cNvPr id="3" name="Zástupný symbol pro obsah 2"/>
          <p:cNvSpPr>
            <a:spLocks noGrp="1"/>
          </p:cNvSpPr>
          <p:nvPr>
            <p:ph idx="1"/>
          </p:nvPr>
        </p:nvSpPr>
        <p:spPr>
          <a:xfrm>
            <a:off x="547199" y="1703672"/>
            <a:ext cx="7886700" cy="4473291"/>
          </a:xfrm>
        </p:spPr>
        <p:txBody>
          <a:bodyPr/>
          <a:lstStyle/>
          <a:p>
            <a:r>
              <a:rPr lang="cs-CZ" sz="2400" dirty="0" smtClean="0"/>
              <a:t>NNO – spolky, zapsané ústavy</a:t>
            </a:r>
          </a:p>
          <a:p>
            <a:r>
              <a:rPr lang="cs-CZ" sz="2400" dirty="0" smtClean="0"/>
              <a:t>Obecně prospěšné organizace</a:t>
            </a:r>
            <a:endParaRPr lang="cs-CZ" sz="2400" dirty="0"/>
          </a:p>
          <a:p>
            <a:r>
              <a:rPr lang="cs-CZ" sz="2400" dirty="0" smtClean="0"/>
              <a:t>Účelová zařízení registrovaných církví a </a:t>
            </a:r>
            <a:r>
              <a:rPr lang="cs-CZ" sz="2400" dirty="0" err="1" smtClean="0"/>
              <a:t>nábož</a:t>
            </a:r>
            <a:r>
              <a:rPr lang="cs-CZ" sz="2400" dirty="0" smtClean="0"/>
              <a:t>. společností</a:t>
            </a:r>
          </a:p>
          <a:p>
            <a:r>
              <a:rPr lang="cs-CZ" sz="2400" dirty="0" smtClean="0"/>
              <a:t>Veřejné výzkumné instituce</a:t>
            </a:r>
          </a:p>
          <a:p>
            <a:r>
              <a:rPr lang="cs-CZ" sz="2400" dirty="0" smtClean="0"/>
              <a:t>Nadace a nadační fondy</a:t>
            </a:r>
          </a:p>
          <a:p>
            <a:r>
              <a:rPr lang="cs-CZ" sz="2400" dirty="0"/>
              <a:t>V</a:t>
            </a:r>
            <a:r>
              <a:rPr lang="cs-CZ" sz="2400" dirty="0" smtClean="0"/>
              <a:t>ysoké školy všech zřizovatelů</a:t>
            </a:r>
          </a:p>
          <a:p>
            <a:endParaRPr lang="cs-CZ" sz="2400" dirty="0"/>
          </a:p>
          <a:p>
            <a:pPr lvl="1"/>
            <a:r>
              <a:rPr lang="cs-CZ" sz="2400" b="1" dirty="0" smtClean="0">
                <a:latin typeface="Helvetica Narrow" panose="020B0606020202030204" pitchFamily="34" charset="0"/>
              </a:rPr>
              <a:t>Rozmezí poskytované dotace 50.000 – 500.000 </a:t>
            </a:r>
            <a:r>
              <a:rPr lang="cs-CZ" sz="2400" b="1" dirty="0">
                <a:latin typeface="Helvetica Narrow" panose="020B0606020202030204" pitchFamily="34" charset="0"/>
              </a:rPr>
              <a:t>Kč</a:t>
            </a:r>
          </a:p>
          <a:p>
            <a:pPr lvl="1"/>
            <a:r>
              <a:rPr lang="cs-CZ" sz="2400" b="1" dirty="0">
                <a:latin typeface="Helvetica Narrow" panose="020B0606020202030204" pitchFamily="34" charset="0"/>
              </a:rPr>
              <a:t>Použití dotace od 1. 1. do 31. 12. 2020</a:t>
            </a:r>
          </a:p>
          <a:p>
            <a:endParaRPr lang="cs-CZ" sz="2400" dirty="0" smtClean="0"/>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12</a:t>
            </a:fld>
            <a:endParaRPr lang="cs-CZ" dirty="0"/>
          </a:p>
        </p:txBody>
      </p:sp>
    </p:spTree>
    <p:extLst>
      <p:ext uri="{BB962C8B-B14F-4D97-AF65-F5344CB8AC3E}">
        <p14:creationId xmlns:p14="http://schemas.microsoft.com/office/powerpoint/2010/main" val="1166771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42297" y="283779"/>
            <a:ext cx="8128627" cy="622138"/>
          </a:xfrm>
        </p:spPr>
        <p:txBody>
          <a:bodyPr/>
          <a:lstStyle/>
          <a:p>
            <a:pPr algn="ctr"/>
            <a:r>
              <a:rPr lang="cs-CZ" sz="3200" b="1" dirty="0" smtClean="0"/>
              <a:t>Podporované tematické moduly</a:t>
            </a:r>
            <a:endParaRPr lang="cs-CZ" sz="3200" b="1" dirty="0"/>
          </a:p>
        </p:txBody>
      </p:sp>
      <p:sp>
        <p:nvSpPr>
          <p:cNvPr id="3" name="Zástupný symbol pro obsah 2"/>
          <p:cNvSpPr>
            <a:spLocks noGrp="1"/>
          </p:cNvSpPr>
          <p:nvPr>
            <p:ph idx="1"/>
          </p:nvPr>
        </p:nvSpPr>
        <p:spPr>
          <a:xfrm>
            <a:off x="450945" y="905917"/>
            <a:ext cx="8134789" cy="5244625"/>
          </a:xfrm>
        </p:spPr>
        <p:txBody>
          <a:bodyPr/>
          <a:lstStyle/>
          <a:p>
            <a:r>
              <a:rPr lang="cs-CZ" sz="2400" b="1" dirty="0" smtClean="0"/>
              <a:t>Modul 1</a:t>
            </a:r>
          </a:p>
          <a:p>
            <a:pPr marL="108000" indent="0">
              <a:buNone/>
            </a:pPr>
            <a:r>
              <a:rPr lang="cs-CZ" sz="2400" dirty="0" smtClean="0"/>
              <a:t>Podpora projektových dnů a tvorby výukových materiálů. Preferované budou zaměření k významným výročím v roce 2020.</a:t>
            </a:r>
          </a:p>
          <a:p>
            <a:r>
              <a:rPr lang="cs-CZ" sz="2400" b="1" dirty="0" smtClean="0"/>
              <a:t>Modul 2</a:t>
            </a:r>
          </a:p>
          <a:p>
            <a:pPr marL="108000" indent="0">
              <a:buNone/>
            </a:pPr>
            <a:r>
              <a:rPr lang="cs-CZ" sz="2400" dirty="0" smtClean="0"/>
              <a:t>Vzdělávací akce pro pedagogické pracovníky – letní školy, méně obvyklé formy vzdělávání pedagogických pracovníků.</a:t>
            </a:r>
          </a:p>
          <a:p>
            <a:r>
              <a:rPr lang="cs-CZ" sz="2400" b="1" dirty="0" smtClean="0"/>
              <a:t>Modul 3</a:t>
            </a:r>
          </a:p>
          <a:p>
            <a:pPr marL="108000" indent="0">
              <a:buNone/>
            </a:pPr>
            <a:r>
              <a:rPr lang="cs-CZ" sz="2400" dirty="0" smtClean="0"/>
              <a:t>Prezentace výsledků práce dětí a žáku nebo pedagogů alespoň ze 2 krajů i soutěžního charakteru.</a:t>
            </a:r>
            <a:endParaRPr lang="cs-CZ" sz="2400" dirty="0"/>
          </a:p>
          <a:p>
            <a:r>
              <a:rPr lang="cs-CZ" sz="2400" b="1" dirty="0" smtClean="0"/>
              <a:t>Modul 4</a:t>
            </a:r>
          </a:p>
          <a:p>
            <a:pPr marL="108000" indent="0">
              <a:buNone/>
            </a:pPr>
            <a:r>
              <a:rPr lang="cs-CZ" sz="2400" dirty="0" smtClean="0"/>
              <a:t>Rozvoj vhodných projektových aktivit pro děti a žáky – cizince. Tvorba metodických a výukových materiálů a učebních pomůcek.</a:t>
            </a:r>
            <a:endParaRPr lang="cs-CZ" sz="2400"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13</a:t>
            </a:fld>
            <a:endParaRPr lang="cs-CZ" dirty="0"/>
          </a:p>
        </p:txBody>
      </p:sp>
    </p:spTree>
    <p:extLst>
      <p:ext uri="{BB962C8B-B14F-4D97-AF65-F5344CB8AC3E}">
        <p14:creationId xmlns:p14="http://schemas.microsoft.com/office/powerpoint/2010/main" val="1435317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3135" y="697348"/>
            <a:ext cx="8128627" cy="1006323"/>
          </a:xfrm>
        </p:spPr>
        <p:txBody>
          <a:bodyPr>
            <a:noAutofit/>
          </a:bodyPr>
          <a:lstStyle/>
          <a:p>
            <a:r>
              <a:rPr lang="cs-CZ" sz="3200" b="1" dirty="0"/>
              <a:t>Harmonogram vyhlášení </a:t>
            </a:r>
            <a:r>
              <a:rPr lang="cs-CZ" sz="3200" b="1" dirty="0" smtClean="0"/>
              <a:t>dotačního Programu </a:t>
            </a:r>
            <a:r>
              <a:rPr lang="cs-CZ" sz="3200" b="1" dirty="0"/>
              <a:t>na rok </a:t>
            </a:r>
            <a:r>
              <a:rPr lang="cs-CZ" sz="3200" b="1" dirty="0" smtClean="0"/>
              <a:t>2020</a:t>
            </a:r>
            <a:r>
              <a:rPr lang="cs-CZ" sz="3200" b="1" dirty="0"/>
              <a:t/>
            </a:r>
            <a:br>
              <a:rPr lang="cs-CZ" sz="3200" b="1" dirty="0"/>
            </a:br>
            <a:endParaRPr lang="cs-CZ" sz="3200" b="1" dirty="0"/>
          </a:p>
        </p:txBody>
      </p:sp>
      <p:sp>
        <p:nvSpPr>
          <p:cNvPr id="3" name="Zástupný symbol pro obsah 2"/>
          <p:cNvSpPr>
            <a:spLocks noGrp="1"/>
          </p:cNvSpPr>
          <p:nvPr>
            <p:ph idx="1"/>
          </p:nvPr>
        </p:nvSpPr>
        <p:spPr/>
        <p:txBody>
          <a:bodyPr/>
          <a:lstStyle/>
          <a:p>
            <a:pPr marL="342900" indent="-342900">
              <a:spcBef>
                <a:spcPct val="20000"/>
              </a:spcBef>
              <a:spcAft>
                <a:spcPts val="0"/>
              </a:spcAft>
              <a:buClrTx/>
            </a:pPr>
            <a:r>
              <a:rPr lang="cs-CZ" sz="2400" dirty="0" smtClean="0">
                <a:solidFill>
                  <a:prstClr val="black"/>
                </a:solidFill>
                <a:latin typeface="Helvetica Narrow" panose="020B0606020202030204" pitchFamily="34" charset="0"/>
              </a:rPr>
              <a:t>Zveřejnění </a:t>
            </a:r>
            <a:r>
              <a:rPr lang="cs-CZ" sz="2400" dirty="0">
                <a:solidFill>
                  <a:prstClr val="black"/>
                </a:solidFill>
                <a:latin typeface="Helvetica Narrow" panose="020B0606020202030204" pitchFamily="34" charset="0"/>
              </a:rPr>
              <a:t>vyhlášení programu na rok </a:t>
            </a:r>
            <a:r>
              <a:rPr lang="cs-CZ" sz="2400" dirty="0" smtClean="0">
                <a:solidFill>
                  <a:prstClr val="black"/>
                </a:solidFill>
                <a:latin typeface="Helvetica Narrow" panose="020B0606020202030204" pitchFamily="34" charset="0"/>
              </a:rPr>
              <a:t>2020 </a:t>
            </a:r>
            <a:r>
              <a:rPr lang="cs-CZ" sz="2400" dirty="0">
                <a:solidFill>
                  <a:prstClr val="black"/>
                </a:solidFill>
                <a:latin typeface="Helvetica Narrow" panose="020B0606020202030204" pitchFamily="34" charset="0"/>
              </a:rPr>
              <a:t>na webových stránkách MŠMT – </a:t>
            </a:r>
            <a:r>
              <a:rPr lang="cs-CZ" sz="2400" b="1" dirty="0">
                <a:solidFill>
                  <a:prstClr val="black"/>
                </a:solidFill>
                <a:latin typeface="Helvetica Narrow" panose="020B0606020202030204" pitchFamily="34" charset="0"/>
              </a:rPr>
              <a:t>8</a:t>
            </a:r>
            <a:r>
              <a:rPr lang="cs-CZ" sz="2400" b="1" dirty="0" smtClean="0">
                <a:solidFill>
                  <a:prstClr val="black"/>
                </a:solidFill>
                <a:latin typeface="Helvetica Narrow" panose="020B0606020202030204" pitchFamily="34" charset="0"/>
              </a:rPr>
              <a:t>. 11. 2019</a:t>
            </a:r>
          </a:p>
          <a:p>
            <a:pPr marL="342900" indent="-342900">
              <a:spcBef>
                <a:spcPct val="20000"/>
              </a:spcBef>
              <a:spcAft>
                <a:spcPts val="0"/>
              </a:spcAft>
              <a:buClrTx/>
            </a:pPr>
            <a:r>
              <a:rPr lang="cs-CZ" sz="2400" b="1" dirty="0" smtClean="0">
                <a:solidFill>
                  <a:prstClr val="black"/>
                </a:solidFill>
                <a:latin typeface="Helvetica Narrow" panose="020B0606020202030204" pitchFamily="34" charset="0"/>
              </a:rPr>
              <a:t>Lze podat pouze jeden projekt!</a:t>
            </a:r>
          </a:p>
          <a:p>
            <a:pPr marL="342900" indent="-342900">
              <a:spcBef>
                <a:spcPct val="20000"/>
              </a:spcBef>
              <a:spcAft>
                <a:spcPts val="0"/>
              </a:spcAft>
              <a:buClrTx/>
            </a:pPr>
            <a:r>
              <a:rPr lang="cs-CZ" sz="2400" dirty="0" smtClean="0">
                <a:solidFill>
                  <a:prstClr val="black"/>
                </a:solidFill>
                <a:latin typeface="Helvetica Narrow" panose="020B0606020202030204" pitchFamily="34" charset="0"/>
              </a:rPr>
              <a:t>Doručení žádosti s projektem– </a:t>
            </a:r>
            <a:r>
              <a:rPr lang="cs-CZ" sz="2400" dirty="0">
                <a:solidFill>
                  <a:prstClr val="black"/>
                </a:solidFill>
                <a:latin typeface="Helvetica Narrow" panose="020B0606020202030204" pitchFamily="34" charset="0"/>
              </a:rPr>
              <a:t>do </a:t>
            </a:r>
            <a:r>
              <a:rPr lang="cs-CZ" sz="2400" b="1" dirty="0">
                <a:solidFill>
                  <a:prstClr val="black"/>
                </a:solidFill>
                <a:latin typeface="Helvetica Narrow" panose="020B0606020202030204" pitchFamily="34" charset="0"/>
              </a:rPr>
              <a:t>9</a:t>
            </a:r>
            <a:r>
              <a:rPr lang="cs-CZ" sz="2400" b="1" dirty="0" smtClean="0">
                <a:solidFill>
                  <a:prstClr val="black"/>
                </a:solidFill>
                <a:latin typeface="Helvetica Narrow" panose="020B0606020202030204" pitchFamily="34" charset="0"/>
              </a:rPr>
              <a:t>. 12. 2019</a:t>
            </a:r>
            <a:endParaRPr lang="cs-CZ" sz="2400" b="1" dirty="0">
              <a:solidFill>
                <a:prstClr val="black"/>
              </a:solidFill>
              <a:latin typeface="Helvetica Narrow" panose="020B0606020202030204" pitchFamily="34" charset="0"/>
            </a:endParaRPr>
          </a:p>
          <a:p>
            <a:pPr marL="342900" indent="-342900">
              <a:spcBef>
                <a:spcPct val="20000"/>
              </a:spcBef>
              <a:spcAft>
                <a:spcPts val="0"/>
              </a:spcAft>
              <a:buClrTx/>
            </a:pPr>
            <a:r>
              <a:rPr lang="cs-CZ" sz="2400" dirty="0" smtClean="0">
                <a:solidFill>
                  <a:prstClr val="black"/>
                </a:solidFill>
                <a:latin typeface="Helvetica Narrow" panose="020B0606020202030204" pitchFamily="34" charset="0"/>
              </a:rPr>
              <a:t>Zveřejnění </a:t>
            </a:r>
            <a:r>
              <a:rPr lang="cs-CZ" sz="2400" dirty="0">
                <a:solidFill>
                  <a:prstClr val="black"/>
                </a:solidFill>
                <a:latin typeface="Helvetica Narrow" panose="020B0606020202030204" pitchFamily="34" charset="0"/>
              </a:rPr>
              <a:t>podpořených </a:t>
            </a:r>
            <a:r>
              <a:rPr lang="cs-CZ" sz="2400" dirty="0" smtClean="0">
                <a:solidFill>
                  <a:prstClr val="black"/>
                </a:solidFill>
                <a:latin typeface="Helvetica Narrow" panose="020B0606020202030204" pitchFamily="34" charset="0"/>
              </a:rPr>
              <a:t>projektů s výší </a:t>
            </a:r>
            <a:r>
              <a:rPr lang="cs-CZ" sz="2400" dirty="0">
                <a:solidFill>
                  <a:prstClr val="black"/>
                </a:solidFill>
                <a:latin typeface="Helvetica Narrow" panose="020B0606020202030204" pitchFamily="34" charset="0"/>
              </a:rPr>
              <a:t>přidělené dotace na webu MŠMT – </a:t>
            </a:r>
            <a:r>
              <a:rPr lang="cs-CZ" sz="2400" b="1" dirty="0" smtClean="0">
                <a:solidFill>
                  <a:prstClr val="black"/>
                </a:solidFill>
                <a:latin typeface="Helvetica Narrow" panose="020B0606020202030204" pitchFamily="34" charset="0"/>
              </a:rPr>
              <a:t>březen 2020</a:t>
            </a:r>
          </a:p>
          <a:p>
            <a:pPr marL="0" lvl="0" indent="0">
              <a:spcBef>
                <a:spcPct val="20000"/>
              </a:spcBef>
              <a:spcAft>
                <a:spcPts val="0"/>
              </a:spcAft>
              <a:buClrTx/>
              <a:buNone/>
            </a:pPr>
            <a:endParaRPr lang="cs-CZ" sz="2400" b="1" dirty="0">
              <a:solidFill>
                <a:prstClr val="black"/>
              </a:solidFill>
              <a:latin typeface="Helvetica Narrow" panose="020B0606020202030204" pitchFamily="34" charset="0"/>
            </a:endParaRPr>
          </a:p>
          <a:p>
            <a:pPr marL="342900" indent="-342900">
              <a:spcBef>
                <a:spcPct val="20000"/>
              </a:spcBef>
              <a:spcAft>
                <a:spcPts val="0"/>
              </a:spcAft>
              <a:buClrTx/>
            </a:pPr>
            <a:r>
              <a:rPr lang="cs-CZ" sz="2400" dirty="0">
                <a:solidFill>
                  <a:prstClr val="black"/>
                </a:solidFill>
                <a:latin typeface="Helvetica Narrow" panose="020B0606020202030204" pitchFamily="34" charset="0"/>
              </a:rPr>
              <a:t>kontaktní osoba: </a:t>
            </a:r>
            <a:r>
              <a:rPr lang="cs-CZ" sz="2400" dirty="0" smtClean="0">
                <a:solidFill>
                  <a:prstClr val="black"/>
                </a:solidFill>
                <a:latin typeface="Helvetica Narrow" panose="020B0606020202030204" pitchFamily="34" charset="0"/>
              </a:rPr>
              <a:t>Dagmar Hrnčířová</a:t>
            </a:r>
          </a:p>
          <a:p>
            <a:pPr marL="342900" indent="-342900">
              <a:spcBef>
                <a:spcPct val="20000"/>
              </a:spcBef>
              <a:spcAft>
                <a:spcPts val="0"/>
              </a:spcAft>
              <a:buClrTx/>
            </a:pPr>
            <a:r>
              <a:rPr lang="cs-CZ" sz="2400" dirty="0" smtClean="0">
                <a:solidFill>
                  <a:prstClr val="black"/>
                </a:solidFill>
                <a:latin typeface="Helvetica Narrow" panose="020B0606020202030204" pitchFamily="34" charset="0"/>
              </a:rPr>
              <a:t>kontaktní e-mail</a:t>
            </a:r>
            <a:r>
              <a:rPr lang="cs-CZ" sz="2400" dirty="0">
                <a:solidFill>
                  <a:prstClr val="black"/>
                </a:solidFill>
                <a:latin typeface="Helvetica Narrow" panose="020B0606020202030204" pitchFamily="34" charset="0"/>
              </a:rPr>
              <a:t>: </a:t>
            </a:r>
            <a:r>
              <a:rPr lang="cs-CZ" sz="2400" dirty="0" smtClean="0">
                <a:solidFill>
                  <a:prstClr val="black"/>
                </a:solidFill>
                <a:latin typeface="Helvetica Narrow" panose="020B0606020202030204" pitchFamily="34" charset="0"/>
                <a:hlinkClick r:id="rId2"/>
              </a:rPr>
              <a:t>dagmar.hrncirova@msmt.cz</a:t>
            </a:r>
            <a:endParaRPr lang="cs-CZ" sz="2400" dirty="0" smtClean="0">
              <a:solidFill>
                <a:prstClr val="black"/>
              </a:solidFill>
              <a:latin typeface="Helvetica Narrow" panose="020B0606020202030204" pitchFamily="34" charset="0"/>
            </a:endParaRPr>
          </a:p>
          <a:p>
            <a:pPr marL="0" indent="0">
              <a:spcBef>
                <a:spcPct val="20000"/>
              </a:spcBef>
              <a:spcAft>
                <a:spcPts val="0"/>
              </a:spcAft>
              <a:buClrTx/>
              <a:buNone/>
            </a:pPr>
            <a:endParaRPr lang="cs-CZ" sz="2400" dirty="0" smtClean="0">
              <a:solidFill>
                <a:prstClr val="black"/>
              </a:solidFill>
              <a:latin typeface="Helvetica Narrow" panose="020B0606020202030204" pitchFamily="34" charset="0"/>
            </a:endParaRPr>
          </a:p>
          <a:p>
            <a:pPr marL="0" indent="0">
              <a:spcBef>
                <a:spcPct val="20000"/>
              </a:spcBef>
              <a:spcAft>
                <a:spcPts val="0"/>
              </a:spcAft>
              <a:buClrTx/>
              <a:buNone/>
            </a:pPr>
            <a:r>
              <a:rPr lang="cs-CZ" sz="2400" dirty="0" smtClean="0">
                <a:solidFill>
                  <a:prstClr val="black"/>
                </a:solidFill>
                <a:latin typeface="Helvetica Narrow" panose="020B0606020202030204" pitchFamily="34" charset="0"/>
              </a:rPr>
              <a:t> </a:t>
            </a:r>
            <a:endParaRPr lang="cs-CZ" sz="2400" dirty="0">
              <a:solidFill>
                <a:prstClr val="black"/>
              </a:solidFill>
              <a:latin typeface="Helvetica Narrow" panose="020B0606020202030204" pitchFamily="34" charset="0"/>
            </a:endParaRPr>
          </a:p>
          <a:p>
            <a:pPr marL="108000" indent="0">
              <a:buNone/>
            </a:pPr>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14</a:t>
            </a:fld>
            <a:endParaRPr lang="cs-CZ" dirty="0"/>
          </a:p>
        </p:txBody>
      </p:sp>
    </p:spTree>
    <p:extLst>
      <p:ext uri="{BB962C8B-B14F-4D97-AF65-F5344CB8AC3E}">
        <p14:creationId xmlns:p14="http://schemas.microsoft.com/office/powerpoint/2010/main" val="2466672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pPr algn="ctr"/>
            <a:r>
              <a:rPr lang="pl-PL" sz="3200" b="1" dirty="0"/>
              <a:t>Podpora podle § 16 školského zákona</a:t>
            </a:r>
            <a:br>
              <a:rPr lang="pl-PL" sz="3200" b="1" dirty="0"/>
            </a:br>
            <a:endParaRPr lang="cs-CZ" sz="3200" b="1" dirty="0"/>
          </a:p>
        </p:txBody>
      </p:sp>
      <p:sp>
        <p:nvSpPr>
          <p:cNvPr id="3" name="Zástupný symbol pro obsah 2"/>
          <p:cNvSpPr>
            <a:spLocks noGrp="1"/>
          </p:cNvSpPr>
          <p:nvPr>
            <p:ph idx="1"/>
          </p:nvPr>
        </p:nvSpPr>
        <p:spPr/>
        <p:txBody>
          <a:bodyPr/>
          <a:lstStyle/>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rPr>
              <a:t>Pro </a:t>
            </a:r>
            <a:r>
              <a:rPr lang="cs-CZ" sz="2400" dirty="0">
                <a:solidFill>
                  <a:prstClr val="black"/>
                </a:solidFill>
                <a:latin typeface="Helvetica Narrow" panose="020B0606020202030204" pitchFamily="34" charset="0"/>
              </a:rPr>
              <a:t>osoby se speciálními vzdělávacími potřebami </a:t>
            </a:r>
            <a:br>
              <a:rPr lang="cs-CZ" sz="2400" dirty="0">
                <a:solidFill>
                  <a:prstClr val="black"/>
                </a:solidFill>
                <a:latin typeface="Helvetica Narrow" panose="020B0606020202030204" pitchFamily="34" charset="0"/>
              </a:rPr>
            </a:br>
            <a:r>
              <a:rPr lang="cs-CZ" sz="2400" dirty="0">
                <a:solidFill>
                  <a:prstClr val="black"/>
                </a:solidFill>
                <a:latin typeface="Helvetica Narrow" panose="020B0606020202030204" pitchFamily="34" charset="0"/>
              </a:rPr>
              <a:t>(s přihlédnutím k jinému kulturnímu prostředí a jiným životním podmínkám</a:t>
            </a:r>
            <a:r>
              <a:rPr lang="cs-CZ" sz="2400" dirty="0" smtClean="0">
                <a:solidFill>
                  <a:prstClr val="black"/>
                </a:solidFill>
                <a:latin typeface="Helvetica Narrow" panose="020B0606020202030204" pitchFamily="34" charset="0"/>
              </a:rPr>
              <a:t>).</a:t>
            </a:r>
            <a:endParaRPr lang="cs-CZ" sz="2400" dirty="0">
              <a:solidFill>
                <a:prstClr val="black"/>
              </a:solidFill>
              <a:latin typeface="Helvetica Narrow" panose="020B0606020202030204" pitchFamily="34" charset="0"/>
            </a:endParaRPr>
          </a:p>
          <a:p>
            <a:pPr marL="342900" lvl="0" indent="-342900">
              <a:spcBef>
                <a:spcPct val="20000"/>
              </a:spcBef>
              <a:spcAft>
                <a:spcPts val="0"/>
              </a:spcAft>
              <a:buClrTx/>
              <a:buFont typeface="Arial" pitchFamily="34" charset="0"/>
              <a:buChar char="•"/>
            </a:pPr>
            <a:r>
              <a:rPr lang="cs-CZ" sz="2400" dirty="0">
                <a:solidFill>
                  <a:prstClr val="black"/>
                </a:solidFill>
                <a:latin typeface="Helvetica Narrow" panose="020B0606020202030204" pitchFamily="34" charset="0"/>
              </a:rPr>
              <a:t>Vyhláška č. 27/2016 Sb., o vzdělávání žáků se speciálními vzdělávacími potřebami a žáků nadaných: „Žáci s nedostatečnou znalostí nebo neznalostí vyučovacího jazyka mají nárok na podpůrná opatření prvního až třetího stupně.“</a:t>
            </a:r>
          </a:p>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rPr>
              <a:t>Podmínkou </a:t>
            </a:r>
            <a:r>
              <a:rPr lang="cs-CZ" sz="2400" dirty="0">
                <a:solidFill>
                  <a:prstClr val="black"/>
                </a:solidFill>
                <a:latin typeface="Helvetica Narrow" panose="020B0606020202030204" pitchFamily="34" charset="0"/>
              </a:rPr>
              <a:t>je vystavení doporučení školského poradenského </a:t>
            </a:r>
            <a:r>
              <a:rPr lang="cs-CZ" sz="2400" dirty="0" smtClean="0">
                <a:solidFill>
                  <a:prstClr val="black"/>
                </a:solidFill>
                <a:latin typeface="Helvetica Narrow" panose="020B0606020202030204" pitchFamily="34" charset="0"/>
              </a:rPr>
              <a:t>zařízení.</a:t>
            </a:r>
            <a:endParaRPr lang="cs-CZ" sz="2400" dirty="0">
              <a:solidFill>
                <a:prstClr val="black"/>
              </a:solidFill>
              <a:latin typeface="Helvetica Narrow" panose="020B0606020202030204" pitchFamily="34" charset="0"/>
            </a:endParaRPr>
          </a:p>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rPr>
              <a:t>Z </a:t>
            </a:r>
            <a:r>
              <a:rPr lang="cs-CZ" sz="2400" dirty="0">
                <a:solidFill>
                  <a:prstClr val="black"/>
                </a:solidFill>
                <a:latin typeface="Helvetica Narrow" panose="020B0606020202030204" pitchFamily="34" charset="0"/>
              </a:rPr>
              <a:t>hlediska § 16 školského zákona není rozdíl mezi postavením žáků cizinců a žáků s českým </a:t>
            </a:r>
            <a:r>
              <a:rPr lang="cs-CZ" sz="2400" dirty="0" smtClean="0">
                <a:solidFill>
                  <a:prstClr val="black"/>
                </a:solidFill>
                <a:latin typeface="Helvetica Narrow" panose="020B0606020202030204" pitchFamily="34" charset="0"/>
              </a:rPr>
              <a:t>občanstvím.</a:t>
            </a:r>
            <a:endParaRPr lang="cs-CZ" sz="2400" dirty="0">
              <a:solidFill>
                <a:prstClr val="black"/>
              </a:solidFill>
              <a:latin typeface="Helvetica Narrow" panose="020B0606020202030204" pitchFamily="34" charset="0"/>
            </a:endParaRP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15</a:t>
            </a:fld>
            <a:endParaRPr lang="cs-CZ" dirty="0"/>
          </a:p>
        </p:txBody>
      </p:sp>
    </p:spTree>
    <p:extLst>
      <p:ext uri="{BB962C8B-B14F-4D97-AF65-F5344CB8AC3E}">
        <p14:creationId xmlns:p14="http://schemas.microsoft.com/office/powerpoint/2010/main" val="2205490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200" b="1" dirty="0"/>
              <a:t>Podpora při vzdělávání učitelů </a:t>
            </a:r>
          </a:p>
        </p:txBody>
      </p:sp>
      <p:sp>
        <p:nvSpPr>
          <p:cNvPr id="3" name="Zástupný symbol pro obsah 2"/>
          <p:cNvSpPr>
            <a:spLocks noGrp="1"/>
          </p:cNvSpPr>
          <p:nvPr>
            <p:ph idx="1"/>
          </p:nvPr>
        </p:nvSpPr>
        <p:spPr/>
        <p:txBody>
          <a:bodyPr/>
          <a:lstStyle/>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rPr>
              <a:t>Podpora </a:t>
            </a:r>
            <a:r>
              <a:rPr lang="cs-CZ" sz="2400" dirty="0">
                <a:solidFill>
                  <a:prstClr val="black"/>
                </a:solidFill>
                <a:latin typeface="Helvetica Narrow" panose="020B0606020202030204" pitchFamily="34" charset="0"/>
              </a:rPr>
              <a:t>pedagogických pracovníků (NIDV)</a:t>
            </a:r>
          </a:p>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rPr>
              <a:t>Podpora adaptačních </a:t>
            </a:r>
            <a:r>
              <a:rPr lang="cs-CZ" sz="2400" dirty="0">
                <a:solidFill>
                  <a:prstClr val="black"/>
                </a:solidFill>
                <a:latin typeface="Helvetica Narrow" panose="020B0606020202030204" pitchFamily="34" charset="0"/>
              </a:rPr>
              <a:t>koordinátorů pro školy (NIDV)</a:t>
            </a:r>
          </a:p>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rPr>
              <a:t>Zajištění tlumočnických </a:t>
            </a:r>
            <a:r>
              <a:rPr lang="cs-CZ" sz="2400" dirty="0">
                <a:solidFill>
                  <a:prstClr val="black"/>
                </a:solidFill>
                <a:latin typeface="Helvetica Narrow" panose="020B0606020202030204" pitchFamily="34" charset="0"/>
              </a:rPr>
              <a:t>a překladatelských služeb pro školy (NIDV)</a:t>
            </a:r>
          </a:p>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rPr>
              <a:t>Příprava </a:t>
            </a:r>
            <a:r>
              <a:rPr lang="cs-CZ" sz="2400" dirty="0">
                <a:solidFill>
                  <a:prstClr val="black"/>
                </a:solidFill>
                <a:latin typeface="Helvetica Narrow" panose="020B0606020202030204" pitchFamily="34" charset="0"/>
              </a:rPr>
              <a:t>diagnostického nástroje pro zjišťování jazykových kompetencí (NÚV)</a:t>
            </a:r>
          </a:p>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rPr>
              <a:t>Příprava </a:t>
            </a:r>
            <a:r>
              <a:rPr lang="cs-CZ" sz="2400" dirty="0">
                <a:solidFill>
                  <a:prstClr val="black"/>
                </a:solidFill>
                <a:latin typeface="Helvetica Narrow" panose="020B0606020202030204" pitchFamily="34" charset="0"/>
              </a:rPr>
              <a:t>kurikula češtiny jako druhého jazyka (NÚV)</a:t>
            </a:r>
          </a:p>
          <a:p>
            <a:pPr marL="342900" lvl="0" indent="-342900">
              <a:spcBef>
                <a:spcPct val="20000"/>
              </a:spcBef>
              <a:spcAft>
                <a:spcPts val="0"/>
              </a:spcAft>
              <a:buClrTx/>
              <a:buFont typeface="Arial" pitchFamily="34" charset="0"/>
              <a:buChar char="•"/>
            </a:pPr>
            <a:r>
              <a:rPr lang="cs-CZ" sz="2400" dirty="0">
                <a:solidFill>
                  <a:prstClr val="black"/>
                </a:solidFill>
                <a:latin typeface="Helvetica Narrow" panose="020B0606020202030204" pitchFamily="34" charset="0"/>
              </a:rPr>
              <a:t>P</a:t>
            </a:r>
            <a:r>
              <a:rPr lang="cs-CZ" sz="2400" dirty="0" smtClean="0">
                <a:solidFill>
                  <a:prstClr val="black"/>
                </a:solidFill>
                <a:latin typeface="Helvetica Narrow" panose="020B0606020202030204" pitchFamily="34" charset="0"/>
              </a:rPr>
              <a:t>říprava </a:t>
            </a:r>
            <a:r>
              <a:rPr lang="cs-CZ" sz="2400" dirty="0">
                <a:solidFill>
                  <a:prstClr val="black"/>
                </a:solidFill>
                <a:latin typeface="Helvetica Narrow" panose="020B0606020202030204" pitchFamily="34" charset="0"/>
              </a:rPr>
              <a:t>zkoušek z češtiny pro trvalý pobyt (NÚV</a:t>
            </a:r>
            <a:r>
              <a:rPr lang="cs-CZ" sz="2400" dirty="0" smtClean="0">
                <a:solidFill>
                  <a:prstClr val="black"/>
                </a:solidFill>
                <a:latin typeface="Helvetica Narrow" panose="020B0606020202030204" pitchFamily="34" charset="0"/>
              </a:rPr>
              <a:t>)</a:t>
            </a:r>
          </a:p>
          <a:p>
            <a:pPr marL="342900" lvl="0" indent="-342900">
              <a:spcBef>
                <a:spcPct val="20000"/>
              </a:spcBef>
              <a:spcAft>
                <a:spcPts val="0"/>
              </a:spcAft>
              <a:buClrTx/>
              <a:buFont typeface="Arial" pitchFamily="34" charset="0"/>
              <a:buChar char="•"/>
            </a:pPr>
            <a:endParaRPr lang="cs-CZ" sz="2400" dirty="0">
              <a:solidFill>
                <a:prstClr val="black"/>
              </a:solidFill>
              <a:latin typeface="Helvetica Narrow" panose="020B0606020202030204" pitchFamily="34" charset="0"/>
            </a:endParaRPr>
          </a:p>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hlinkClick r:id="rId2" action="ppaction://hlinkfile"/>
              </a:rPr>
              <a:t>Cizinci.nidv.cz</a:t>
            </a:r>
            <a:endParaRPr lang="cs-CZ" sz="2400" dirty="0" smtClean="0">
              <a:solidFill>
                <a:prstClr val="black"/>
              </a:solidFill>
              <a:latin typeface="Helvetica Narrow" panose="020B0606020202030204" pitchFamily="34" charset="0"/>
            </a:endParaRPr>
          </a:p>
          <a:p>
            <a:pPr marL="342900" lvl="0" indent="-342900">
              <a:spcBef>
                <a:spcPct val="20000"/>
              </a:spcBef>
              <a:spcAft>
                <a:spcPts val="0"/>
              </a:spcAft>
              <a:buClrTx/>
              <a:buFont typeface="Arial" pitchFamily="34" charset="0"/>
              <a:buChar char="•"/>
            </a:pPr>
            <a:r>
              <a:rPr lang="cs-CZ" sz="2400" dirty="0" smtClean="0">
                <a:solidFill>
                  <a:prstClr val="black"/>
                </a:solidFill>
                <a:latin typeface="Helvetica Narrow" panose="020B0606020202030204" pitchFamily="34" charset="0"/>
                <a:hlinkClick r:id="rId3"/>
              </a:rPr>
              <a:t>http://www.nuv.cz</a:t>
            </a:r>
            <a:endParaRPr lang="cs-CZ" sz="2400" dirty="0" smtClean="0">
              <a:solidFill>
                <a:prstClr val="black"/>
              </a:solidFill>
              <a:latin typeface="Helvetica Narrow" panose="020B0606020202030204" pitchFamily="34" charset="0"/>
            </a:endParaRPr>
          </a:p>
          <a:p>
            <a:pPr marL="342900" lvl="0" indent="-342900">
              <a:spcBef>
                <a:spcPct val="20000"/>
              </a:spcBef>
              <a:spcAft>
                <a:spcPts val="0"/>
              </a:spcAft>
              <a:buClrTx/>
              <a:buFont typeface="Arial" pitchFamily="34" charset="0"/>
              <a:buChar char="•"/>
            </a:pPr>
            <a:endParaRPr lang="cs-CZ" sz="2400" dirty="0">
              <a:solidFill>
                <a:prstClr val="black"/>
              </a:solidFill>
              <a:latin typeface="Helvetica Narrow" panose="020B0606020202030204" pitchFamily="34" charset="0"/>
            </a:endParaRP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16</a:t>
            </a:fld>
            <a:endParaRPr lang="cs-CZ" dirty="0"/>
          </a:p>
        </p:txBody>
      </p:sp>
    </p:spTree>
    <p:extLst>
      <p:ext uri="{BB962C8B-B14F-4D97-AF65-F5344CB8AC3E}">
        <p14:creationId xmlns:p14="http://schemas.microsoft.com/office/powerpoint/2010/main" val="2230911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08253" y="744277"/>
            <a:ext cx="5904656" cy="2232248"/>
          </a:xfrm>
          <a:prstGeom prst="rect">
            <a:avLst/>
          </a:prstGeom>
        </p:spPr>
        <p:txBody>
          <a:bodyPr>
            <a:noAutofit/>
          </a:bodyPr>
          <a:lstStyle/>
          <a:p>
            <a:pPr algn="ctr"/>
            <a:r>
              <a:rPr lang="pl-PL" sz="4000" b="1" dirty="0" smtClean="0">
                <a:solidFill>
                  <a:srgbClr val="418E96"/>
                </a:solidFill>
              </a:rPr>
              <a:t/>
            </a:r>
            <a:br>
              <a:rPr lang="pl-PL" sz="4000" b="1" dirty="0" smtClean="0">
                <a:solidFill>
                  <a:srgbClr val="418E96"/>
                </a:solidFill>
              </a:rPr>
            </a:br>
            <a:r>
              <a:rPr lang="pl-PL" sz="4000" b="1" dirty="0" smtClean="0">
                <a:solidFill>
                  <a:srgbClr val="418E96"/>
                </a:solidFill>
              </a:rPr>
              <a:t>Děkuji Vám za pozornost.</a:t>
            </a:r>
            <a:r>
              <a:rPr lang="pl-PL" sz="1800" b="1" dirty="0">
                <a:solidFill>
                  <a:srgbClr val="418E96"/>
                </a:solidFill>
              </a:rPr>
              <a:t/>
            </a:r>
            <a:br>
              <a:rPr lang="pl-PL" sz="1800" b="1" dirty="0">
                <a:solidFill>
                  <a:srgbClr val="418E96"/>
                </a:solidFill>
              </a:rPr>
            </a:br>
            <a:endParaRPr lang="cs-CZ" sz="6600" i="1" dirty="0">
              <a:solidFill>
                <a:srgbClr val="418E96"/>
              </a:solidFill>
              <a:latin typeface="+mn-lt"/>
            </a:endParaRPr>
          </a:p>
        </p:txBody>
      </p:sp>
      <p:sp>
        <p:nvSpPr>
          <p:cNvPr id="3" name="Podnadpis 2"/>
          <p:cNvSpPr>
            <a:spLocks noGrp="1"/>
          </p:cNvSpPr>
          <p:nvPr>
            <p:ph type="subTitle" idx="4294967295"/>
          </p:nvPr>
        </p:nvSpPr>
        <p:spPr>
          <a:xfrm>
            <a:off x="2987824" y="5949280"/>
            <a:ext cx="4784576" cy="663276"/>
          </a:xfrm>
        </p:spPr>
        <p:txBody>
          <a:bodyPr>
            <a:noAutofit/>
          </a:bodyPr>
          <a:lstStyle/>
          <a:p>
            <a:pPr marL="0" indent="0" algn="l">
              <a:buNone/>
            </a:pPr>
            <a:r>
              <a:rPr lang="cs-CZ" sz="700" dirty="0" smtClean="0"/>
              <a:t>Ministerstvo školství, mládeže a tělovýchovy</a:t>
            </a:r>
          </a:p>
          <a:p>
            <a:pPr marL="0" indent="0">
              <a:buNone/>
            </a:pPr>
            <a:r>
              <a:rPr lang="cs-CZ" sz="700" dirty="0"/>
              <a:t>Karmelitská 529/5, Malá Strana, 118 12 Praha </a:t>
            </a:r>
            <a:r>
              <a:rPr lang="cs-CZ" sz="700" dirty="0" smtClean="0"/>
              <a:t>1 </a:t>
            </a:r>
            <a:r>
              <a:rPr lang="cs-CZ" sz="700" dirty="0"/>
              <a:t>• tel.: +420 234 </a:t>
            </a:r>
            <a:r>
              <a:rPr lang="cs-CZ" sz="700" dirty="0" smtClean="0"/>
              <a:t>811 616</a:t>
            </a:r>
          </a:p>
          <a:p>
            <a:pPr marL="0" indent="0">
              <a:buNone/>
            </a:pPr>
            <a:r>
              <a:rPr lang="cs-CZ" sz="700" dirty="0" smtClean="0"/>
              <a:t>Jaroslava.vatalova@msmt.cz • www.msmt.cz</a:t>
            </a:r>
            <a:endParaRPr lang="cs-CZ" sz="700" dirty="0"/>
          </a:p>
        </p:txBody>
      </p:sp>
    </p:spTree>
    <p:extLst>
      <p:ext uri="{BB962C8B-B14F-4D97-AF65-F5344CB8AC3E}">
        <p14:creationId xmlns:p14="http://schemas.microsoft.com/office/powerpoint/2010/main" val="29052519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47199" y="615142"/>
            <a:ext cx="8128627" cy="399011"/>
          </a:xfrm>
        </p:spPr>
        <p:txBody>
          <a:bodyPr>
            <a:noAutofit/>
          </a:bodyPr>
          <a:lstStyle/>
          <a:p>
            <a:pPr algn="ctr"/>
            <a:r>
              <a:rPr lang="cs-CZ" sz="3200" b="1" dirty="0" smtClean="0"/>
              <a:t> </a:t>
            </a:r>
            <a:r>
              <a:rPr lang="cs-CZ" sz="3200" b="1" dirty="0"/>
              <a:t>Právní vymezení</a:t>
            </a:r>
            <a:br>
              <a:rPr lang="cs-CZ" sz="3200" b="1" dirty="0"/>
            </a:br>
            <a:endParaRPr lang="cs-CZ" sz="3200" b="1" dirty="0"/>
          </a:p>
        </p:txBody>
      </p:sp>
      <p:sp>
        <p:nvSpPr>
          <p:cNvPr id="3" name="Zástupný symbol pro obsah 2"/>
          <p:cNvSpPr>
            <a:spLocks noGrp="1"/>
          </p:cNvSpPr>
          <p:nvPr>
            <p:ph idx="1"/>
          </p:nvPr>
        </p:nvSpPr>
        <p:spPr>
          <a:xfrm>
            <a:off x="547199" y="1014153"/>
            <a:ext cx="7886700" cy="5264726"/>
          </a:xfrm>
        </p:spPr>
        <p:txBody>
          <a:bodyPr/>
          <a:lstStyle/>
          <a:p>
            <a:r>
              <a:rPr lang="cs-CZ" sz="2200" dirty="0" smtClean="0"/>
              <a:t>Občané </a:t>
            </a:r>
            <a:r>
              <a:rPr lang="cs-CZ" sz="2200" dirty="0"/>
              <a:t>Evropské unie a jejich rodinní příslušníci mají přístup ke vzdělávání a školským službám podle </a:t>
            </a:r>
            <a:r>
              <a:rPr lang="cs-CZ" sz="2200" dirty="0" smtClean="0"/>
              <a:t>školského zákona </a:t>
            </a:r>
            <a:r>
              <a:rPr lang="cs-CZ" sz="2200" dirty="0"/>
              <a:t>za stejných </a:t>
            </a:r>
            <a:r>
              <a:rPr lang="cs-CZ" sz="2200" dirty="0" smtClean="0"/>
              <a:t>podmínek jako občané ČR.</a:t>
            </a:r>
          </a:p>
          <a:p>
            <a:r>
              <a:rPr lang="cs-CZ" sz="2200" dirty="0" smtClean="0"/>
              <a:t>Ostatní občané mají za stejných podmínek jako občané Evropské unie přístup k předškolnímu vzdělávání a ke školským službám </a:t>
            </a:r>
            <a:r>
              <a:rPr lang="cs-CZ" sz="2200" dirty="0"/>
              <a:t>podle školského </a:t>
            </a:r>
            <a:r>
              <a:rPr lang="cs-CZ" sz="2200" dirty="0" smtClean="0"/>
              <a:t>zákona, pokud mají právo pobytu na území České republiky na dobu delší než 90 dnů, popřípadě pokud jsou osobami oprávněnými pobývat na území České republiky za účelem výzkumu, azylanty, osobami požívajícími doplňkové ochrany, žadateli o udělení mezinárodní ochrany nebo osobami požívajícími dočasné ochrany.</a:t>
            </a:r>
            <a:endParaRPr lang="cs-CZ" sz="2200" baseline="30000" dirty="0" smtClean="0"/>
          </a:p>
          <a:p>
            <a:r>
              <a:rPr lang="cs-CZ" sz="2200" dirty="0" smtClean="0"/>
              <a:t>Ostatní občané </a:t>
            </a:r>
            <a:r>
              <a:rPr lang="cs-CZ" sz="2200" dirty="0"/>
              <a:t>prokáží </a:t>
            </a:r>
            <a:r>
              <a:rPr lang="cs-CZ" sz="2200" dirty="0" smtClean="0"/>
              <a:t>řediteli </a:t>
            </a:r>
            <a:r>
              <a:rPr lang="cs-CZ" sz="2200" dirty="0"/>
              <a:t>školy </a:t>
            </a:r>
            <a:r>
              <a:rPr lang="cs-CZ" sz="2200" dirty="0" smtClean="0"/>
              <a:t>nejpozději </a:t>
            </a:r>
            <a:r>
              <a:rPr lang="cs-CZ" sz="2200" dirty="0"/>
              <a:t>při zahájení vzdělávání </a:t>
            </a:r>
            <a:r>
              <a:rPr lang="cs-CZ" sz="2200" dirty="0" smtClean="0"/>
              <a:t>oprávněnost </a:t>
            </a:r>
            <a:r>
              <a:rPr lang="cs-CZ" sz="2200" dirty="0"/>
              <a:t>svého pobytu na území České republiky. Oprávněnost pobytu na území České republiky se prokazuje dokladem podle zvláštního právního </a:t>
            </a:r>
            <a:r>
              <a:rPr lang="cs-CZ" sz="2200" dirty="0" smtClean="0"/>
              <a:t>předpisu.</a:t>
            </a:r>
            <a:endParaRPr lang="cs-CZ" sz="2200"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2</a:t>
            </a:fld>
            <a:endParaRPr lang="cs-CZ" dirty="0"/>
          </a:p>
        </p:txBody>
      </p:sp>
    </p:spTree>
    <p:extLst>
      <p:ext uri="{BB962C8B-B14F-4D97-AF65-F5344CB8AC3E}">
        <p14:creationId xmlns:p14="http://schemas.microsoft.com/office/powerpoint/2010/main" val="3678803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3200" b="1" dirty="0" smtClean="0"/>
              <a:t>Strategické dokumenty</a:t>
            </a:r>
            <a:endParaRPr lang="cs-CZ" sz="3200" b="1" dirty="0"/>
          </a:p>
        </p:txBody>
      </p:sp>
      <p:sp>
        <p:nvSpPr>
          <p:cNvPr id="3" name="Zástupný symbol pro obsah 2"/>
          <p:cNvSpPr>
            <a:spLocks noGrp="1"/>
          </p:cNvSpPr>
          <p:nvPr>
            <p:ph idx="1"/>
          </p:nvPr>
        </p:nvSpPr>
        <p:spPr>
          <a:xfrm>
            <a:off x="547199" y="1463040"/>
            <a:ext cx="7886700" cy="4812632"/>
          </a:xfrm>
        </p:spPr>
        <p:txBody>
          <a:bodyPr/>
          <a:lstStyle/>
          <a:p>
            <a:pPr fontAlgn="t"/>
            <a:r>
              <a:rPr lang="cs-CZ" sz="2200" b="1" dirty="0">
                <a:latin typeface="Helvetica Narrow" panose="020B0606020202030204" pitchFamily="34" charset="0"/>
              </a:rPr>
              <a:t>Státní integrační program (SIP</a:t>
            </a:r>
            <a:r>
              <a:rPr lang="cs-CZ" sz="2200" b="1" dirty="0" smtClean="0">
                <a:latin typeface="Helvetica Narrow" panose="020B0606020202030204" pitchFamily="34" charset="0"/>
              </a:rPr>
              <a:t>) = </a:t>
            </a:r>
            <a:r>
              <a:rPr lang="cs-CZ" sz="2200" dirty="0"/>
              <a:t>K</a:t>
            </a:r>
            <a:r>
              <a:rPr lang="cs-CZ" sz="2200" dirty="0" smtClean="0"/>
              <a:t>omplexní </a:t>
            </a:r>
            <a:r>
              <a:rPr lang="cs-CZ" sz="2200" dirty="0"/>
              <a:t>nástroj </a:t>
            </a:r>
            <a:r>
              <a:rPr lang="cs-CZ" sz="2200" dirty="0" smtClean="0"/>
              <a:t>České republiky </a:t>
            </a:r>
            <a:r>
              <a:rPr lang="cs-CZ" sz="2200" dirty="0"/>
              <a:t>pro integraci osob s mezinárodní </a:t>
            </a:r>
            <a:r>
              <a:rPr lang="cs-CZ" sz="2200" dirty="0" smtClean="0"/>
              <a:t>ochranou.</a:t>
            </a:r>
            <a:r>
              <a:rPr lang="cs-CZ" sz="2200" dirty="0"/>
              <a:t> Vedle základního intenzivního kurzu češtiny v gesci </a:t>
            </a:r>
            <a:r>
              <a:rPr lang="cs-CZ" sz="2200" dirty="0" smtClean="0"/>
              <a:t>MŠMT pomáhá </a:t>
            </a:r>
            <a:r>
              <a:rPr lang="cs-CZ" sz="2200" dirty="0"/>
              <a:t>s doplňkovými nebo nadstavbovými kurzy ČJ. </a:t>
            </a:r>
            <a:r>
              <a:rPr lang="cs-CZ" sz="2200" dirty="0" smtClean="0"/>
              <a:t>Ověřování </a:t>
            </a:r>
            <a:r>
              <a:rPr lang="cs-CZ" sz="2200" dirty="0"/>
              <a:t>platnosti certifikátů o již dosaženém vzdělání, </a:t>
            </a:r>
            <a:r>
              <a:rPr lang="cs-CZ" sz="2200" dirty="0" smtClean="0"/>
              <a:t>doučování</a:t>
            </a:r>
            <a:r>
              <a:rPr lang="cs-CZ" sz="2200" dirty="0"/>
              <a:t>, </a:t>
            </a:r>
            <a:r>
              <a:rPr lang="cs-CZ" sz="2200" dirty="0" smtClean="0"/>
              <a:t>volnočasové </a:t>
            </a:r>
            <a:r>
              <a:rPr lang="cs-CZ" sz="2200" dirty="0"/>
              <a:t>aktivity nebo kroužky. </a:t>
            </a:r>
            <a:r>
              <a:rPr lang="cs-CZ" sz="2200" dirty="0" smtClean="0"/>
              <a:t>Poskytování pomoci s</a:t>
            </a:r>
            <a:r>
              <a:rPr lang="cs-CZ" sz="2200" dirty="0"/>
              <a:t> registrací dětí do mateřských, základních nebo středních škol</a:t>
            </a:r>
            <a:r>
              <a:rPr lang="cs-CZ" sz="2200" dirty="0" smtClean="0"/>
              <a:t>.</a:t>
            </a:r>
            <a:endParaRPr lang="cs-CZ" sz="2200" b="1" dirty="0">
              <a:latin typeface="Helvetica Narrow" panose="020B0606020202030204" pitchFamily="34" charset="0"/>
            </a:endParaRPr>
          </a:p>
          <a:p>
            <a:r>
              <a:rPr lang="cs-CZ" sz="2200" b="1" dirty="0">
                <a:latin typeface="Helvetica Narrow" panose="020B0606020202030204" pitchFamily="34" charset="0"/>
              </a:rPr>
              <a:t>Koncepce integrace cizinců (KIC</a:t>
            </a:r>
            <a:r>
              <a:rPr lang="cs-CZ" sz="2200" b="1" dirty="0" smtClean="0">
                <a:latin typeface="Helvetica Narrow" panose="020B0606020202030204" pitchFamily="34" charset="0"/>
              </a:rPr>
              <a:t>) = </a:t>
            </a:r>
            <a:r>
              <a:rPr lang="cs-CZ" sz="2200" dirty="0"/>
              <a:t>Vláda ČR každoročně svým usnesením </a:t>
            </a:r>
            <a:r>
              <a:rPr lang="cs-CZ" sz="2200" dirty="0" smtClean="0"/>
              <a:t>stanovuje </a:t>
            </a:r>
            <a:r>
              <a:rPr lang="cs-CZ" sz="2200" dirty="0"/>
              <a:t>konkrétní úkoly na následující rok</a:t>
            </a:r>
            <a:r>
              <a:rPr lang="cs-CZ" sz="2200" dirty="0" smtClean="0"/>
              <a:t>. Zpracovává Ministerstvo vnitra. </a:t>
            </a:r>
            <a:endParaRPr lang="cs-CZ" sz="2200" b="1" dirty="0">
              <a:latin typeface="Helvetica Narrow" panose="020B0606020202030204" pitchFamily="34" charset="0"/>
            </a:endParaRPr>
          </a:p>
          <a:p>
            <a:r>
              <a:rPr lang="cs-CZ" sz="2200" b="1" dirty="0">
                <a:latin typeface="Helvetica Narrow" panose="020B0606020202030204" pitchFamily="34" charset="0"/>
              </a:rPr>
              <a:t>Akční plán inkluzivního vzdělávání (APIV</a:t>
            </a:r>
            <a:r>
              <a:rPr lang="cs-CZ" sz="2200" b="1" dirty="0" smtClean="0">
                <a:latin typeface="Helvetica Narrow" panose="020B0606020202030204" pitchFamily="34" charset="0"/>
              </a:rPr>
              <a:t>) = </a:t>
            </a:r>
            <a:r>
              <a:rPr lang="cs-CZ" sz="2200" dirty="0" smtClean="0">
                <a:latin typeface="+mj-lt"/>
              </a:rPr>
              <a:t>Cílem je zlepšit podmínky </a:t>
            </a:r>
            <a:r>
              <a:rPr lang="cs-CZ" sz="2200" dirty="0" smtClean="0"/>
              <a:t>pro </a:t>
            </a:r>
            <a:r>
              <a:rPr lang="cs-CZ" sz="2200" dirty="0"/>
              <a:t>realizaci změn a přispívat k širokému přijetí principů inkluze u odborné </a:t>
            </a:r>
            <a:r>
              <a:rPr lang="cs-CZ" sz="2200" dirty="0" smtClean="0"/>
              <a:t>i široké veřejnosti. V gesci MŠMT.</a:t>
            </a:r>
            <a:endParaRPr lang="cs-CZ" sz="2200" dirty="0">
              <a:latin typeface="Helvetica Narrow" panose="020B0606020202030204" pitchFamily="34" charset="0"/>
            </a:endParaRP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3</a:t>
            </a:fld>
            <a:endParaRPr lang="cs-CZ" dirty="0"/>
          </a:p>
        </p:txBody>
      </p:sp>
    </p:spTree>
    <p:extLst>
      <p:ext uri="{BB962C8B-B14F-4D97-AF65-F5344CB8AC3E}">
        <p14:creationId xmlns:p14="http://schemas.microsoft.com/office/powerpoint/2010/main" val="1735439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47199" y="626225"/>
            <a:ext cx="7798779" cy="931914"/>
          </a:xfrm>
        </p:spPr>
        <p:txBody>
          <a:bodyPr>
            <a:noAutofit/>
          </a:bodyPr>
          <a:lstStyle/>
          <a:p>
            <a:r>
              <a:rPr lang="cs-CZ" sz="3200" b="1" dirty="0"/>
              <a:t>Statistické údaje o počtu dětí - cizinců </a:t>
            </a:r>
            <a:r>
              <a:rPr lang="cs-CZ" sz="3200" b="1" dirty="0" smtClean="0"/>
              <a:t> v </a:t>
            </a:r>
            <a:r>
              <a:rPr lang="cs-CZ" sz="3200" b="1" dirty="0"/>
              <a:t>mateřských školách</a:t>
            </a:r>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3917180924"/>
              </p:ext>
            </p:extLst>
          </p:nvPr>
        </p:nvGraphicFramePr>
        <p:xfrm>
          <a:off x="547199" y="1493115"/>
          <a:ext cx="7886700" cy="2225551"/>
        </p:xfrm>
        <a:graphic>
          <a:graphicData uri="http://schemas.openxmlformats.org/drawingml/2006/table">
            <a:tbl>
              <a:tblPr firstRow="1" bandRow="1">
                <a:tableStyleId>{5C22544A-7EE6-4342-B048-85BDC9FD1C3A}</a:tableStyleId>
              </a:tblPr>
              <a:tblGrid>
                <a:gridCol w="1971675">
                  <a:extLst>
                    <a:ext uri="{9D8B030D-6E8A-4147-A177-3AD203B41FA5}">
                      <a16:colId xmlns:a16="http://schemas.microsoft.com/office/drawing/2014/main" val="20000"/>
                    </a:ext>
                  </a:extLst>
                </a:gridCol>
                <a:gridCol w="2002761">
                  <a:extLst>
                    <a:ext uri="{9D8B030D-6E8A-4147-A177-3AD203B41FA5}">
                      <a16:colId xmlns:a16="http://schemas.microsoft.com/office/drawing/2014/main" val="20001"/>
                    </a:ext>
                  </a:extLst>
                </a:gridCol>
                <a:gridCol w="1940589">
                  <a:extLst>
                    <a:ext uri="{9D8B030D-6E8A-4147-A177-3AD203B41FA5}">
                      <a16:colId xmlns:a16="http://schemas.microsoft.com/office/drawing/2014/main" val="20002"/>
                    </a:ext>
                  </a:extLst>
                </a:gridCol>
                <a:gridCol w="1971675">
                  <a:extLst>
                    <a:ext uri="{9D8B030D-6E8A-4147-A177-3AD203B41FA5}">
                      <a16:colId xmlns:a16="http://schemas.microsoft.com/office/drawing/2014/main" val="20003"/>
                    </a:ext>
                  </a:extLst>
                </a:gridCol>
              </a:tblGrid>
              <a:tr h="936058">
                <a:tc>
                  <a:txBody>
                    <a:bodyPr/>
                    <a:lstStyle/>
                    <a:p>
                      <a:r>
                        <a:rPr lang="cs-CZ" sz="2800" dirty="0" smtClean="0"/>
                        <a:t>2017/2018</a:t>
                      </a:r>
                      <a:endParaRPr lang="cs-CZ" sz="2800" dirty="0"/>
                    </a:p>
                  </a:txBody>
                  <a:tcPr/>
                </a:tc>
                <a:tc>
                  <a:txBody>
                    <a:bodyPr/>
                    <a:lstStyle/>
                    <a:p>
                      <a:pPr algn="ctr"/>
                      <a:r>
                        <a:rPr lang="cs-CZ" sz="2000" dirty="0" smtClean="0"/>
                        <a:t>počet</a:t>
                      </a:r>
                      <a:r>
                        <a:rPr lang="cs-CZ" sz="2000" baseline="0" dirty="0" smtClean="0"/>
                        <a:t> dětí- cizinců</a:t>
                      </a:r>
                      <a:endParaRPr lang="cs-CZ" sz="2000" dirty="0"/>
                    </a:p>
                  </a:txBody>
                  <a:tcPr anchor="ctr"/>
                </a:tc>
                <a:tc>
                  <a:txBody>
                    <a:bodyPr/>
                    <a:lstStyle/>
                    <a:p>
                      <a:pPr algn="ctr"/>
                      <a:r>
                        <a:rPr lang="cs-CZ" sz="2000" dirty="0" smtClean="0"/>
                        <a:t>podíl dětí</a:t>
                      </a:r>
                      <a:r>
                        <a:rPr lang="cs-CZ" sz="2000" baseline="0" dirty="0" smtClean="0"/>
                        <a:t> – cizinců z cel. počtu dětí</a:t>
                      </a:r>
                      <a:endParaRPr lang="cs-CZ" sz="2000" dirty="0"/>
                    </a:p>
                  </a:txBody>
                  <a:tcPr anchor="ctr"/>
                </a:tc>
                <a:tc>
                  <a:txBody>
                    <a:bodyPr/>
                    <a:lstStyle/>
                    <a:p>
                      <a:pPr algn="ctr"/>
                      <a:r>
                        <a:rPr lang="cs-CZ" sz="2000" dirty="0" smtClean="0"/>
                        <a:t>nejčastější skupiny</a:t>
                      </a:r>
                      <a:r>
                        <a:rPr lang="cs-CZ" sz="2000" baseline="0" dirty="0" smtClean="0"/>
                        <a:t> cizinců</a:t>
                      </a:r>
                      <a:endParaRPr lang="cs-CZ" sz="2000" dirty="0"/>
                    </a:p>
                  </a:txBody>
                  <a:tcPr anchor="ctr"/>
                </a:tc>
                <a:extLst>
                  <a:ext uri="{0D108BD9-81ED-4DB2-BD59-A6C34878D82A}">
                    <a16:rowId xmlns:a16="http://schemas.microsoft.com/office/drawing/2014/main" val="10000"/>
                  </a:ext>
                </a:extLst>
              </a:tr>
              <a:tr h="1219711">
                <a:tc>
                  <a:txBody>
                    <a:bodyPr/>
                    <a:lstStyle/>
                    <a:p>
                      <a:r>
                        <a:rPr lang="cs-CZ" sz="2400" b="1" dirty="0" smtClean="0"/>
                        <a:t>Mateřské</a:t>
                      </a:r>
                      <a:r>
                        <a:rPr lang="cs-CZ" sz="2400" b="1" baseline="0" dirty="0" smtClean="0"/>
                        <a:t> školy</a:t>
                      </a:r>
                    </a:p>
                    <a:p>
                      <a:r>
                        <a:rPr lang="cs-CZ" sz="2400" dirty="0" smtClean="0"/>
                        <a:t>362 756 dětí</a:t>
                      </a:r>
                      <a:endParaRPr lang="cs-CZ" sz="2400" b="1" dirty="0"/>
                    </a:p>
                  </a:txBody>
                  <a:tcPr/>
                </a:tc>
                <a:tc>
                  <a:txBody>
                    <a:bodyPr/>
                    <a:lstStyle/>
                    <a:p>
                      <a:pPr algn="ctr"/>
                      <a:r>
                        <a:rPr lang="cs-CZ" sz="2400" dirty="0" smtClean="0"/>
                        <a:t>10 469</a:t>
                      </a:r>
                      <a:endParaRPr lang="cs-CZ" sz="2400" dirty="0"/>
                    </a:p>
                  </a:txBody>
                  <a:tcPr anchor="ctr"/>
                </a:tc>
                <a:tc>
                  <a:txBody>
                    <a:bodyPr/>
                    <a:lstStyle/>
                    <a:p>
                      <a:pPr algn="ctr"/>
                      <a:r>
                        <a:rPr lang="cs-CZ" sz="2400" dirty="0" smtClean="0"/>
                        <a:t>2,9 %</a:t>
                      </a:r>
                      <a:endParaRPr lang="cs-CZ" sz="2400" dirty="0"/>
                    </a:p>
                  </a:txBody>
                  <a:tcPr anchor="ctr"/>
                </a:tc>
                <a:tc>
                  <a:txBody>
                    <a:bodyPr/>
                    <a:lstStyle/>
                    <a:p>
                      <a:r>
                        <a:rPr lang="cs-CZ" sz="2000" dirty="0" smtClean="0"/>
                        <a:t>Vietnamci (2764)</a:t>
                      </a:r>
                    </a:p>
                    <a:p>
                      <a:r>
                        <a:rPr lang="cs-CZ" sz="2000" dirty="0" smtClean="0"/>
                        <a:t>Ukrajinci</a:t>
                      </a:r>
                      <a:r>
                        <a:rPr lang="cs-CZ" sz="2000" baseline="0" dirty="0" smtClean="0"/>
                        <a:t> (2484)</a:t>
                      </a:r>
                    </a:p>
                    <a:p>
                      <a:r>
                        <a:rPr lang="cs-CZ" sz="2000" baseline="0" dirty="0" smtClean="0"/>
                        <a:t>Slováci (1923)</a:t>
                      </a:r>
                      <a:endParaRPr lang="cs-CZ" sz="2000" dirty="0"/>
                    </a:p>
                  </a:txBody>
                  <a:tcPr anchor="ctr"/>
                </a:tc>
                <a:extLst>
                  <a:ext uri="{0D108BD9-81ED-4DB2-BD59-A6C34878D82A}">
                    <a16:rowId xmlns:a16="http://schemas.microsoft.com/office/drawing/2014/main" val="10001"/>
                  </a:ext>
                </a:extLst>
              </a:tr>
            </a:tbl>
          </a:graphicData>
        </a:graphic>
      </p:graphicFrame>
      <p:sp>
        <p:nvSpPr>
          <p:cNvPr id="4" name="Zástupný symbol pro číslo snímku 3"/>
          <p:cNvSpPr>
            <a:spLocks noGrp="1"/>
          </p:cNvSpPr>
          <p:nvPr>
            <p:ph type="sldNum" sz="quarter" idx="12"/>
          </p:nvPr>
        </p:nvSpPr>
        <p:spPr/>
        <p:txBody>
          <a:bodyPr/>
          <a:lstStyle/>
          <a:p>
            <a:fld id="{323BD8D3-A9DD-40CB-A396-ADCE34852C74}" type="slidenum">
              <a:rPr lang="cs-CZ" smtClean="0"/>
              <a:t>4</a:t>
            </a:fld>
            <a:endParaRPr lang="cs-CZ" dirty="0"/>
          </a:p>
        </p:txBody>
      </p:sp>
      <p:graphicFrame>
        <p:nvGraphicFramePr>
          <p:cNvPr id="7" name="Tabulka 6"/>
          <p:cNvGraphicFramePr>
            <a:graphicFrameLocks noGrp="1"/>
          </p:cNvGraphicFramePr>
          <p:nvPr>
            <p:extLst>
              <p:ext uri="{D42A27DB-BD31-4B8C-83A1-F6EECF244321}">
                <p14:modId xmlns:p14="http://schemas.microsoft.com/office/powerpoint/2010/main" val="3308491096"/>
              </p:ext>
            </p:extLst>
          </p:nvPr>
        </p:nvGraphicFramePr>
        <p:xfrm>
          <a:off x="598515" y="4034444"/>
          <a:ext cx="7940679" cy="2327160"/>
        </p:xfrm>
        <a:graphic>
          <a:graphicData uri="http://schemas.openxmlformats.org/drawingml/2006/table">
            <a:tbl>
              <a:tblPr firstRow="1" bandRow="1">
                <a:tableStyleId>{5C22544A-7EE6-4342-B048-85BDC9FD1C3A}</a:tableStyleId>
              </a:tblPr>
              <a:tblGrid>
                <a:gridCol w="1985170">
                  <a:extLst>
                    <a:ext uri="{9D8B030D-6E8A-4147-A177-3AD203B41FA5}">
                      <a16:colId xmlns:a16="http://schemas.microsoft.com/office/drawing/2014/main" val="20000"/>
                    </a:ext>
                  </a:extLst>
                </a:gridCol>
                <a:gridCol w="2016468">
                  <a:extLst>
                    <a:ext uri="{9D8B030D-6E8A-4147-A177-3AD203B41FA5}">
                      <a16:colId xmlns:a16="http://schemas.microsoft.com/office/drawing/2014/main" val="20001"/>
                    </a:ext>
                  </a:extLst>
                </a:gridCol>
                <a:gridCol w="1953871">
                  <a:extLst>
                    <a:ext uri="{9D8B030D-6E8A-4147-A177-3AD203B41FA5}">
                      <a16:colId xmlns:a16="http://schemas.microsoft.com/office/drawing/2014/main" val="20002"/>
                    </a:ext>
                  </a:extLst>
                </a:gridCol>
                <a:gridCol w="1985170">
                  <a:extLst>
                    <a:ext uri="{9D8B030D-6E8A-4147-A177-3AD203B41FA5}">
                      <a16:colId xmlns:a16="http://schemas.microsoft.com/office/drawing/2014/main" val="20003"/>
                    </a:ext>
                  </a:extLst>
                </a:gridCol>
              </a:tblGrid>
              <a:tr h="1112990">
                <a:tc>
                  <a:txBody>
                    <a:bodyPr/>
                    <a:lstStyle/>
                    <a:p>
                      <a:r>
                        <a:rPr lang="cs-CZ" sz="2800" dirty="0" smtClean="0"/>
                        <a:t>2018/2019</a:t>
                      </a:r>
                      <a:endParaRPr lang="cs-CZ" sz="2800" dirty="0"/>
                    </a:p>
                  </a:txBody>
                  <a:tcPr/>
                </a:tc>
                <a:tc>
                  <a:txBody>
                    <a:bodyPr/>
                    <a:lstStyle/>
                    <a:p>
                      <a:pPr algn="ctr"/>
                      <a:r>
                        <a:rPr lang="cs-CZ" sz="2000" dirty="0" smtClean="0"/>
                        <a:t>počet</a:t>
                      </a:r>
                      <a:r>
                        <a:rPr lang="cs-CZ" sz="2000" baseline="0" dirty="0" smtClean="0"/>
                        <a:t> dětí- cizinců</a:t>
                      </a:r>
                      <a:endParaRPr lang="cs-CZ" sz="2000" dirty="0"/>
                    </a:p>
                  </a:txBody>
                  <a:tcPr anchor="ctr"/>
                </a:tc>
                <a:tc>
                  <a:txBody>
                    <a:bodyPr/>
                    <a:lstStyle/>
                    <a:p>
                      <a:pPr algn="ctr"/>
                      <a:r>
                        <a:rPr lang="cs-CZ" sz="2000" dirty="0" smtClean="0"/>
                        <a:t>podíl dětí</a:t>
                      </a:r>
                      <a:r>
                        <a:rPr lang="cs-CZ" sz="2000" baseline="0" dirty="0" smtClean="0"/>
                        <a:t> – cizinců z cel. počtu dětí</a:t>
                      </a:r>
                      <a:endParaRPr lang="cs-CZ" sz="2000" dirty="0"/>
                    </a:p>
                  </a:txBody>
                  <a:tcPr anchor="ctr"/>
                </a:tc>
                <a:tc>
                  <a:txBody>
                    <a:bodyPr/>
                    <a:lstStyle/>
                    <a:p>
                      <a:pPr algn="ctr"/>
                      <a:r>
                        <a:rPr lang="cs-CZ" sz="2000" dirty="0" smtClean="0"/>
                        <a:t>nejčastější skupiny</a:t>
                      </a:r>
                      <a:r>
                        <a:rPr lang="cs-CZ" sz="2000" baseline="0" dirty="0" smtClean="0"/>
                        <a:t> cizinců</a:t>
                      </a:r>
                      <a:endParaRPr lang="cs-CZ" sz="2000" dirty="0"/>
                    </a:p>
                  </a:txBody>
                  <a:tcPr anchor="ctr"/>
                </a:tc>
                <a:extLst>
                  <a:ext uri="{0D108BD9-81ED-4DB2-BD59-A6C34878D82A}">
                    <a16:rowId xmlns:a16="http://schemas.microsoft.com/office/drawing/2014/main" val="10000"/>
                  </a:ext>
                </a:extLst>
              </a:tr>
              <a:tr h="12141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400" b="1" dirty="0" smtClean="0"/>
                        <a:t>Mateřské</a:t>
                      </a:r>
                      <a:r>
                        <a:rPr lang="cs-CZ" sz="2400" b="1" baseline="0" dirty="0" smtClean="0"/>
                        <a:t> školy</a:t>
                      </a:r>
                      <a:endParaRPr lang="cs-CZ" sz="2400" b="1" dirty="0" smtClean="0"/>
                    </a:p>
                    <a:p>
                      <a:r>
                        <a:rPr lang="cs-CZ" sz="2400" dirty="0" smtClean="0"/>
                        <a:t>363 776 dětí</a:t>
                      </a:r>
                      <a:endParaRPr lang="cs-CZ" sz="2400" dirty="0"/>
                    </a:p>
                  </a:txBody>
                  <a:tcPr/>
                </a:tc>
                <a:tc>
                  <a:txBody>
                    <a:bodyPr/>
                    <a:lstStyle/>
                    <a:p>
                      <a:pPr algn="ctr"/>
                      <a:r>
                        <a:rPr lang="cs-CZ" sz="2400" dirty="0" smtClean="0"/>
                        <a:t>11 343</a:t>
                      </a:r>
                      <a:endParaRPr lang="cs-CZ" sz="2400" dirty="0"/>
                    </a:p>
                  </a:txBody>
                  <a:tcPr anchor="ctr"/>
                </a:tc>
                <a:tc>
                  <a:txBody>
                    <a:bodyPr/>
                    <a:lstStyle/>
                    <a:p>
                      <a:pPr algn="ctr"/>
                      <a:r>
                        <a:rPr lang="cs-CZ" sz="2400" dirty="0" smtClean="0"/>
                        <a:t>3,1</a:t>
                      </a:r>
                      <a:r>
                        <a:rPr lang="cs-CZ" sz="2400" baseline="0" dirty="0" smtClean="0"/>
                        <a:t> </a:t>
                      </a:r>
                      <a:r>
                        <a:rPr lang="cs-CZ" sz="2400" dirty="0" smtClean="0"/>
                        <a:t>%</a:t>
                      </a:r>
                      <a:endParaRPr lang="cs-CZ" sz="2400" dirty="0"/>
                    </a:p>
                  </a:txBody>
                  <a:tcPr anchor="ctr"/>
                </a:tc>
                <a:tc>
                  <a:txBody>
                    <a:bodyPr/>
                    <a:lstStyle/>
                    <a:p>
                      <a:r>
                        <a:rPr lang="cs-CZ" sz="2000" dirty="0" smtClean="0"/>
                        <a:t>Vietnamci (2963)</a:t>
                      </a:r>
                    </a:p>
                    <a:p>
                      <a:r>
                        <a:rPr lang="cs-CZ" sz="2000" dirty="0" smtClean="0"/>
                        <a:t>Ukrajinci</a:t>
                      </a:r>
                      <a:r>
                        <a:rPr lang="cs-CZ" sz="2000" baseline="0" dirty="0" smtClean="0"/>
                        <a:t> (2677)</a:t>
                      </a:r>
                    </a:p>
                    <a:p>
                      <a:r>
                        <a:rPr lang="cs-CZ" sz="2000" baseline="0" dirty="0" smtClean="0"/>
                        <a:t>Slováci (2053)</a:t>
                      </a:r>
                      <a:endParaRPr lang="cs-CZ" sz="2000" dirty="0"/>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18992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42297" y="101217"/>
            <a:ext cx="8128627" cy="622138"/>
          </a:xfrm>
        </p:spPr>
        <p:txBody>
          <a:bodyPr/>
          <a:lstStyle/>
          <a:p>
            <a:pPr algn="ctr"/>
            <a:r>
              <a:rPr lang="cs-CZ" sz="3200" b="1" dirty="0" smtClean="0"/>
              <a:t>Cizinci v mateřských školách </a:t>
            </a:r>
            <a:endParaRPr lang="cs-CZ" sz="3200" b="1" dirty="0"/>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2198753324"/>
              </p:ext>
            </p:extLst>
          </p:nvPr>
        </p:nvGraphicFramePr>
        <p:xfrm>
          <a:off x="288758" y="875900"/>
          <a:ext cx="8595360" cy="5428514"/>
        </p:xfrm>
        <a:graphic>
          <a:graphicData uri="http://schemas.openxmlformats.org/drawingml/2006/table">
            <a:tbl>
              <a:tblPr>
                <a:tableStyleId>{5C22544A-7EE6-4342-B048-85BDC9FD1C3A}</a:tableStyleId>
              </a:tblPr>
              <a:tblGrid>
                <a:gridCol w="1097280">
                  <a:extLst>
                    <a:ext uri="{9D8B030D-6E8A-4147-A177-3AD203B41FA5}">
                      <a16:colId xmlns:a16="http://schemas.microsoft.com/office/drawing/2014/main" val="20000"/>
                    </a:ext>
                  </a:extLst>
                </a:gridCol>
                <a:gridCol w="1066908">
                  <a:extLst>
                    <a:ext uri="{9D8B030D-6E8A-4147-A177-3AD203B41FA5}">
                      <a16:colId xmlns:a16="http://schemas.microsoft.com/office/drawing/2014/main" val="20001"/>
                    </a:ext>
                  </a:extLst>
                </a:gridCol>
                <a:gridCol w="1262406">
                  <a:extLst>
                    <a:ext uri="{9D8B030D-6E8A-4147-A177-3AD203B41FA5}">
                      <a16:colId xmlns:a16="http://schemas.microsoft.com/office/drawing/2014/main" val="20002"/>
                    </a:ext>
                  </a:extLst>
                </a:gridCol>
                <a:gridCol w="1366787">
                  <a:extLst>
                    <a:ext uri="{9D8B030D-6E8A-4147-A177-3AD203B41FA5}">
                      <a16:colId xmlns:a16="http://schemas.microsoft.com/office/drawing/2014/main" val="20003"/>
                    </a:ext>
                  </a:extLst>
                </a:gridCol>
                <a:gridCol w="1395663">
                  <a:extLst>
                    <a:ext uri="{9D8B030D-6E8A-4147-A177-3AD203B41FA5}">
                      <a16:colId xmlns:a16="http://schemas.microsoft.com/office/drawing/2014/main" val="20004"/>
                    </a:ext>
                  </a:extLst>
                </a:gridCol>
                <a:gridCol w="1328286">
                  <a:extLst>
                    <a:ext uri="{9D8B030D-6E8A-4147-A177-3AD203B41FA5}">
                      <a16:colId xmlns:a16="http://schemas.microsoft.com/office/drawing/2014/main" val="20005"/>
                    </a:ext>
                  </a:extLst>
                </a:gridCol>
                <a:gridCol w="1078030">
                  <a:extLst>
                    <a:ext uri="{9D8B030D-6E8A-4147-A177-3AD203B41FA5}">
                      <a16:colId xmlns:a16="http://schemas.microsoft.com/office/drawing/2014/main" val="20006"/>
                    </a:ext>
                  </a:extLst>
                </a:gridCol>
              </a:tblGrid>
              <a:tr h="299024">
                <a:tc rowSpan="3" gridSpan="3">
                  <a:txBody>
                    <a:bodyPr/>
                    <a:lstStyle/>
                    <a:p>
                      <a:pPr algn="l" fontAlgn="ctr"/>
                      <a:r>
                        <a:rPr lang="cs-CZ" sz="2000" b="1" u="none" strike="noStrike" dirty="0">
                          <a:effectLst/>
                        </a:rPr>
                        <a:t>Státní občanství</a:t>
                      </a:r>
                      <a:endParaRPr lang="cs-CZ" sz="2000" b="1" i="0" u="none" strike="noStrike" dirty="0">
                        <a:solidFill>
                          <a:srgbClr val="000000"/>
                        </a:solidFill>
                        <a:effectLst/>
                        <a:latin typeface="Tahoma" panose="020B0604030504040204" pitchFamily="34" charset="0"/>
                      </a:endParaRPr>
                    </a:p>
                  </a:txBody>
                  <a:tcPr marL="5515" marR="5515" marT="5515" marB="0" anchor="ctr"/>
                </a:tc>
                <a:tc rowSpan="3" hMerge="1">
                  <a:txBody>
                    <a:bodyPr/>
                    <a:lstStyle/>
                    <a:p>
                      <a:endParaRPr lang="cs-CZ"/>
                    </a:p>
                  </a:txBody>
                  <a:tcPr/>
                </a:tc>
                <a:tc rowSpan="3" hMerge="1">
                  <a:txBody>
                    <a:bodyPr/>
                    <a:lstStyle/>
                    <a:p>
                      <a:endParaRPr lang="cs-CZ"/>
                    </a:p>
                  </a:txBody>
                  <a:tcPr/>
                </a:tc>
                <a:tc gridSpan="4">
                  <a:txBody>
                    <a:bodyPr/>
                    <a:lstStyle/>
                    <a:p>
                      <a:pPr algn="ctr" fontAlgn="ctr"/>
                      <a:r>
                        <a:rPr lang="cs-CZ" sz="2000" b="1" u="none" strike="noStrike" dirty="0">
                          <a:effectLst/>
                        </a:rPr>
                        <a:t>MŠ celkem</a:t>
                      </a:r>
                      <a:endParaRPr lang="cs-CZ" sz="2000" b="1" i="0" u="none" strike="noStrike" dirty="0">
                        <a:solidFill>
                          <a:srgbClr val="000000"/>
                        </a:solidFill>
                        <a:effectLst/>
                        <a:latin typeface="Tahoma" panose="020B0604030504040204" pitchFamily="34" charset="0"/>
                      </a:endParaRPr>
                    </a:p>
                  </a:txBody>
                  <a:tcPr marL="5515" marR="5515" marT="5515" marB="0" anchor="ct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99024">
                <a:tc gridSpan="3" vMerge="1">
                  <a:txBody>
                    <a:bodyPr/>
                    <a:lstStyle/>
                    <a:p>
                      <a:endParaRPr lang="cs-CZ"/>
                    </a:p>
                  </a:txBody>
                  <a:tcPr/>
                </a:tc>
                <a:tc hMerge="1" vMerge="1">
                  <a:txBody>
                    <a:bodyPr/>
                    <a:lstStyle/>
                    <a:p>
                      <a:endParaRPr lang="cs-CZ"/>
                    </a:p>
                  </a:txBody>
                  <a:tcPr/>
                </a:tc>
                <a:tc hMerge="1" vMerge="1">
                  <a:txBody>
                    <a:bodyPr/>
                    <a:lstStyle/>
                    <a:p>
                      <a:endParaRPr lang="cs-CZ"/>
                    </a:p>
                  </a:txBody>
                  <a:tcPr/>
                </a:tc>
                <a:tc rowSpan="2">
                  <a:txBody>
                    <a:bodyPr/>
                    <a:lstStyle/>
                    <a:p>
                      <a:pPr algn="ctr" fontAlgn="ctr"/>
                      <a:r>
                        <a:rPr lang="cs-CZ" sz="2000" b="1" u="none" strike="noStrike" dirty="0">
                          <a:effectLst/>
                        </a:rPr>
                        <a:t>celkem</a:t>
                      </a:r>
                      <a:endParaRPr lang="cs-CZ" sz="2000" b="1" i="0" u="none" strike="noStrike" dirty="0">
                        <a:solidFill>
                          <a:srgbClr val="000000"/>
                        </a:solidFill>
                        <a:effectLst/>
                        <a:latin typeface="Tahoma" panose="020B0604030504040204" pitchFamily="34" charset="0"/>
                      </a:endParaRPr>
                    </a:p>
                  </a:txBody>
                  <a:tcPr marL="5515" marR="5515" marT="5515" marB="0" anchor="ctr"/>
                </a:tc>
                <a:tc rowSpan="2">
                  <a:txBody>
                    <a:bodyPr/>
                    <a:lstStyle/>
                    <a:p>
                      <a:pPr algn="ctr" fontAlgn="ctr"/>
                      <a:r>
                        <a:rPr lang="cs-CZ" sz="2000" b="1" u="none" strike="noStrike" dirty="0">
                          <a:effectLst/>
                        </a:rPr>
                        <a:t>z toho dívky</a:t>
                      </a:r>
                      <a:endParaRPr lang="cs-CZ" sz="2000" b="1" i="0" u="none" strike="noStrike" dirty="0">
                        <a:solidFill>
                          <a:srgbClr val="000000"/>
                        </a:solidFill>
                        <a:effectLst/>
                        <a:latin typeface="Tahoma" panose="020B0604030504040204" pitchFamily="34" charset="0"/>
                      </a:endParaRPr>
                    </a:p>
                  </a:txBody>
                  <a:tcPr marL="5515" marR="5515" marT="5515" marB="0" anchor="ctr"/>
                </a:tc>
                <a:tc gridSpan="2">
                  <a:txBody>
                    <a:bodyPr/>
                    <a:lstStyle/>
                    <a:p>
                      <a:pPr algn="ctr" fontAlgn="ctr"/>
                      <a:r>
                        <a:rPr lang="cs-CZ" sz="2000" b="1" u="none" strike="noStrike" dirty="0">
                          <a:effectLst/>
                        </a:rPr>
                        <a:t>z toho cizinci</a:t>
                      </a:r>
                      <a:endParaRPr lang="cs-CZ" sz="2000" b="1" i="0" u="none" strike="noStrike" dirty="0">
                        <a:solidFill>
                          <a:srgbClr val="000000"/>
                        </a:solidFill>
                        <a:effectLst/>
                        <a:latin typeface="Tahoma" panose="020B0604030504040204" pitchFamily="34" charset="0"/>
                      </a:endParaRPr>
                    </a:p>
                  </a:txBody>
                  <a:tcPr marL="5515" marR="5515" marT="5515" marB="0" anchor="ctr"/>
                </a:tc>
                <a:tc hMerge="1">
                  <a:txBody>
                    <a:bodyPr/>
                    <a:lstStyle/>
                    <a:p>
                      <a:endParaRPr lang="cs-CZ"/>
                    </a:p>
                  </a:txBody>
                  <a:tcPr/>
                </a:tc>
                <a:extLst>
                  <a:ext uri="{0D108BD9-81ED-4DB2-BD59-A6C34878D82A}">
                    <a16:rowId xmlns:a16="http://schemas.microsoft.com/office/drawing/2014/main" val="10001"/>
                  </a:ext>
                </a:extLst>
              </a:tr>
              <a:tr h="1054394">
                <a:tc gridSpan="3" vMerge="1">
                  <a:txBody>
                    <a:bodyPr/>
                    <a:lstStyle/>
                    <a:p>
                      <a:endParaRPr lang="cs-CZ"/>
                    </a:p>
                  </a:txBody>
                  <a:tcPr/>
                </a:tc>
                <a:tc hMerge="1" vMerge="1">
                  <a:txBody>
                    <a:bodyPr/>
                    <a:lstStyle/>
                    <a:p>
                      <a:endParaRPr lang="cs-CZ"/>
                    </a:p>
                  </a:txBody>
                  <a:tcPr/>
                </a:tc>
                <a:tc hMerge="1"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algn="ctr" fontAlgn="ctr"/>
                      <a:r>
                        <a:rPr lang="cs-CZ" sz="2000" b="1" u="none" strike="noStrike" dirty="0">
                          <a:effectLst/>
                        </a:rPr>
                        <a:t>s </a:t>
                      </a:r>
                      <a:r>
                        <a:rPr lang="cs-CZ" sz="2000" b="1" u="none" strike="noStrike" dirty="0" smtClean="0">
                          <a:effectLst/>
                        </a:rPr>
                        <a:t>pobytem  </a:t>
                      </a:r>
                      <a:r>
                        <a:rPr lang="cs-CZ" sz="2000" b="1" u="none" strike="noStrike" dirty="0">
                          <a:effectLst/>
                        </a:rPr>
                        <a:t>v ČR</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ctr" fontAlgn="ctr"/>
                      <a:r>
                        <a:rPr lang="cs-CZ" sz="2000" b="1" u="none" strike="noStrike" dirty="0">
                          <a:effectLst/>
                        </a:rPr>
                        <a:t>azylanti</a:t>
                      </a:r>
                      <a:endParaRPr lang="cs-CZ" sz="2000" b="1" i="0" u="none" strike="noStrike" dirty="0">
                        <a:solidFill>
                          <a:srgbClr val="000000"/>
                        </a:solidFill>
                        <a:effectLst/>
                        <a:latin typeface="Tahoma" panose="020B0604030504040204" pitchFamily="34" charset="0"/>
                      </a:endParaRPr>
                    </a:p>
                  </a:txBody>
                  <a:tcPr marL="5515" marR="5515" marT="5515" marB="0" anchor="ctr"/>
                </a:tc>
                <a:extLst>
                  <a:ext uri="{0D108BD9-81ED-4DB2-BD59-A6C34878D82A}">
                    <a16:rowId xmlns:a16="http://schemas.microsoft.com/office/drawing/2014/main" val="10002"/>
                  </a:ext>
                </a:extLst>
              </a:tr>
              <a:tr h="299024">
                <a:tc gridSpan="2">
                  <a:txBody>
                    <a:bodyPr/>
                    <a:lstStyle/>
                    <a:p>
                      <a:pPr algn="l" fontAlgn="b"/>
                      <a:r>
                        <a:rPr lang="cs-CZ" sz="2000" u="none" strike="noStrike" dirty="0">
                          <a:effectLst/>
                        </a:rPr>
                        <a:t> </a:t>
                      </a:r>
                      <a:r>
                        <a:rPr lang="cs-CZ" sz="2000" u="none" strike="noStrike" dirty="0" smtClean="0">
                          <a:effectLst/>
                        </a:rPr>
                        <a:t>2018/2019</a:t>
                      </a:r>
                      <a:endParaRPr lang="cs-CZ" sz="2000" b="0" i="0" u="none" strike="noStrike" dirty="0">
                        <a:solidFill>
                          <a:srgbClr val="000000"/>
                        </a:solidFill>
                        <a:effectLst/>
                        <a:latin typeface="Calibri" panose="020F0502020204030204" pitchFamily="34" charset="0"/>
                      </a:endParaRPr>
                    </a:p>
                  </a:txBody>
                  <a:tcPr marL="5515" marR="5515" marT="5515" marB="0" anchor="b"/>
                </a:tc>
                <a:tc hMerge="1">
                  <a:txBody>
                    <a:bodyPr/>
                    <a:lstStyle/>
                    <a:p>
                      <a:endParaRPr lang="cs-CZ"/>
                    </a:p>
                  </a:txBody>
                  <a:tcPr/>
                </a:tc>
                <a:tc>
                  <a:txBody>
                    <a:bodyPr/>
                    <a:lstStyle/>
                    <a:p>
                      <a:pPr algn="l" fontAlgn="b"/>
                      <a:endParaRPr lang="cs-CZ" sz="2000" b="0" i="0" u="none" strike="noStrike">
                        <a:solidFill>
                          <a:srgbClr val="000000"/>
                        </a:solidFill>
                        <a:effectLst/>
                        <a:latin typeface="Calibri" panose="020F0502020204030204" pitchFamily="34" charset="0"/>
                      </a:endParaRPr>
                    </a:p>
                  </a:txBody>
                  <a:tcPr marL="5515" marR="5515" marT="5515" marB="0" anchor="b"/>
                </a:tc>
                <a:tc>
                  <a:txBody>
                    <a:bodyPr/>
                    <a:lstStyle/>
                    <a:p>
                      <a:pPr algn="r" fontAlgn="b"/>
                      <a:endParaRPr lang="cs-CZ" sz="2000" b="0" i="0" u="none" strike="noStrike">
                        <a:solidFill>
                          <a:srgbClr val="000000"/>
                        </a:solidFill>
                        <a:effectLst/>
                        <a:latin typeface="Calibri" panose="020F0502020204030204" pitchFamily="34" charset="0"/>
                      </a:endParaRPr>
                    </a:p>
                  </a:txBody>
                  <a:tcPr marL="5515" marR="5515" marT="5515" marB="0" anchor="b"/>
                </a:tc>
                <a:tc>
                  <a:txBody>
                    <a:bodyPr/>
                    <a:lstStyle/>
                    <a:p>
                      <a:pPr algn="r" fontAlgn="b"/>
                      <a:endParaRPr lang="cs-CZ" sz="2000" b="0" i="0" u="none" strike="noStrike">
                        <a:solidFill>
                          <a:srgbClr val="000000"/>
                        </a:solidFill>
                        <a:effectLst/>
                        <a:latin typeface="Calibri" panose="020F0502020204030204" pitchFamily="34" charset="0"/>
                      </a:endParaRPr>
                    </a:p>
                  </a:txBody>
                  <a:tcPr marL="5515" marR="5515" marT="5515" marB="0" anchor="b"/>
                </a:tc>
                <a:tc>
                  <a:txBody>
                    <a:bodyPr/>
                    <a:lstStyle/>
                    <a:p>
                      <a:pPr algn="r" fontAlgn="b"/>
                      <a:endParaRPr lang="cs-CZ" sz="2000" b="0" i="0" u="none" strike="noStrike">
                        <a:solidFill>
                          <a:srgbClr val="000000"/>
                        </a:solidFill>
                        <a:effectLst/>
                        <a:latin typeface="Calibri" panose="020F0502020204030204" pitchFamily="34" charset="0"/>
                      </a:endParaRPr>
                    </a:p>
                  </a:txBody>
                  <a:tcPr marL="5515" marR="5515" marT="5515" marB="0" anchor="b"/>
                </a:tc>
                <a:tc>
                  <a:txBody>
                    <a:bodyPr/>
                    <a:lstStyle/>
                    <a:p>
                      <a:pPr algn="r" fontAlgn="b"/>
                      <a:endParaRPr lang="cs-CZ" sz="2000" b="0" i="0" u="none" strike="noStrike" dirty="0">
                        <a:solidFill>
                          <a:srgbClr val="000000"/>
                        </a:solidFill>
                        <a:effectLst/>
                        <a:latin typeface="Calibri" panose="020F0502020204030204" pitchFamily="34" charset="0"/>
                      </a:endParaRPr>
                    </a:p>
                  </a:txBody>
                  <a:tcPr marL="5515" marR="5515" marT="5515" marB="0" anchor="b"/>
                </a:tc>
                <a:extLst>
                  <a:ext uri="{0D108BD9-81ED-4DB2-BD59-A6C34878D82A}">
                    <a16:rowId xmlns:a16="http://schemas.microsoft.com/office/drawing/2014/main" val="10003"/>
                  </a:ext>
                </a:extLst>
              </a:tr>
              <a:tr h="299024">
                <a:tc gridSpan="3">
                  <a:txBody>
                    <a:bodyPr/>
                    <a:lstStyle/>
                    <a:p>
                      <a:pPr algn="l" fontAlgn="ctr"/>
                      <a:r>
                        <a:rPr lang="cs-CZ" sz="2000" u="none" strike="noStrike">
                          <a:effectLst/>
                        </a:rPr>
                        <a:t>Celkem</a:t>
                      </a:r>
                      <a:endParaRPr lang="cs-CZ" sz="2000" b="1" i="0" u="none" strike="noStrike">
                        <a:solidFill>
                          <a:srgbClr val="000000"/>
                        </a:solidFill>
                        <a:effectLst/>
                        <a:latin typeface="Tahoma" panose="020B0604030504040204" pitchFamily="34" charset="0"/>
                      </a:endParaRPr>
                    </a:p>
                  </a:txBody>
                  <a:tcPr marL="5515" marR="5515" marT="5515" marB="0" anchor="ctr"/>
                </a:tc>
                <a:tc hMerge="1">
                  <a:txBody>
                    <a:bodyPr/>
                    <a:lstStyle/>
                    <a:p>
                      <a:endParaRPr lang="cs-CZ"/>
                    </a:p>
                  </a:txBody>
                  <a:tcPr/>
                </a:tc>
                <a:tc hMerge="1">
                  <a:txBody>
                    <a:bodyPr/>
                    <a:lstStyle/>
                    <a:p>
                      <a:endParaRPr lang="cs-CZ"/>
                    </a:p>
                  </a:txBody>
                  <a:tcPr/>
                </a:tc>
                <a:tc>
                  <a:txBody>
                    <a:bodyPr/>
                    <a:lstStyle/>
                    <a:p>
                      <a:pPr algn="r" fontAlgn="ctr"/>
                      <a:r>
                        <a:rPr lang="cs-CZ" sz="2000" u="none" strike="noStrike" dirty="0" smtClean="0">
                          <a:effectLst/>
                        </a:rPr>
                        <a:t>363 776</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174 772</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10 568</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a:effectLst/>
                        </a:rPr>
                        <a:t>86</a:t>
                      </a:r>
                      <a:endParaRPr lang="cs-CZ" sz="2000" b="1" i="0" u="none" strike="noStrike" dirty="0">
                        <a:solidFill>
                          <a:srgbClr val="000000"/>
                        </a:solidFill>
                        <a:effectLst/>
                        <a:latin typeface="Tahoma" panose="020B0604030504040204" pitchFamily="34" charset="0"/>
                      </a:endParaRPr>
                    </a:p>
                  </a:txBody>
                  <a:tcPr marL="5515" marR="5515" marT="5515" marB="0" anchor="ctr"/>
                </a:tc>
                <a:extLst>
                  <a:ext uri="{0D108BD9-81ED-4DB2-BD59-A6C34878D82A}">
                    <a16:rowId xmlns:a16="http://schemas.microsoft.com/office/drawing/2014/main" val="10004"/>
                  </a:ext>
                </a:extLst>
              </a:tr>
              <a:tr h="380168">
                <a:tc gridSpan="3">
                  <a:txBody>
                    <a:bodyPr/>
                    <a:lstStyle/>
                    <a:p>
                      <a:pPr algn="l" fontAlgn="ctr"/>
                      <a:r>
                        <a:rPr lang="cs-CZ" sz="2000" u="none" strike="noStrike">
                          <a:effectLst/>
                        </a:rPr>
                        <a:t>Česká republika</a:t>
                      </a:r>
                      <a:endParaRPr lang="cs-CZ" sz="2000" b="1" i="0" u="none" strike="noStrike">
                        <a:solidFill>
                          <a:srgbClr val="000000"/>
                        </a:solidFill>
                        <a:effectLst/>
                        <a:latin typeface="Tahoma" panose="020B0604030504040204" pitchFamily="34" charset="0"/>
                      </a:endParaRPr>
                    </a:p>
                  </a:txBody>
                  <a:tcPr marL="5515" marR="5515" marT="5515" marB="0" anchor="ctr"/>
                </a:tc>
                <a:tc hMerge="1">
                  <a:txBody>
                    <a:bodyPr/>
                    <a:lstStyle/>
                    <a:p>
                      <a:endParaRPr lang="cs-CZ"/>
                    </a:p>
                  </a:txBody>
                  <a:tcPr/>
                </a:tc>
                <a:tc hMerge="1">
                  <a:txBody>
                    <a:bodyPr/>
                    <a:lstStyle/>
                    <a:p>
                      <a:endParaRPr lang="cs-CZ"/>
                    </a:p>
                  </a:txBody>
                  <a:tcPr/>
                </a:tc>
                <a:tc>
                  <a:txBody>
                    <a:bodyPr/>
                    <a:lstStyle/>
                    <a:p>
                      <a:pPr algn="r" fontAlgn="ctr"/>
                      <a:r>
                        <a:rPr lang="cs-CZ" sz="2000" u="none" strike="noStrike" dirty="0" smtClean="0">
                          <a:effectLst/>
                        </a:rPr>
                        <a:t>352 433</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169 370</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a:effectLst/>
                        </a:rPr>
                        <a:t>0</a:t>
                      </a:r>
                      <a:endParaRPr lang="cs-CZ" sz="2000" b="1" i="0" u="none" strike="noStrike">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a:effectLst/>
                        </a:rPr>
                        <a:t>0</a:t>
                      </a:r>
                      <a:endParaRPr lang="cs-CZ" sz="2000" b="1" i="0" u="none" strike="noStrike" dirty="0">
                        <a:solidFill>
                          <a:srgbClr val="000000"/>
                        </a:solidFill>
                        <a:effectLst/>
                        <a:latin typeface="Tahoma" panose="020B0604030504040204" pitchFamily="34" charset="0"/>
                      </a:endParaRPr>
                    </a:p>
                  </a:txBody>
                  <a:tcPr marL="5515" marR="5515" marT="5515" marB="0" anchor="ctr"/>
                </a:tc>
                <a:extLst>
                  <a:ext uri="{0D108BD9-81ED-4DB2-BD59-A6C34878D82A}">
                    <a16:rowId xmlns:a16="http://schemas.microsoft.com/office/drawing/2014/main" val="10005"/>
                  </a:ext>
                </a:extLst>
              </a:tr>
              <a:tr h="299024">
                <a:tc gridSpan="3">
                  <a:txBody>
                    <a:bodyPr/>
                    <a:lstStyle/>
                    <a:p>
                      <a:pPr algn="l" fontAlgn="ctr"/>
                      <a:r>
                        <a:rPr lang="cs-CZ" sz="2000" u="none" strike="noStrike">
                          <a:effectLst/>
                        </a:rPr>
                        <a:t>Cizinci celkem</a:t>
                      </a:r>
                      <a:endParaRPr lang="cs-CZ" sz="2000" b="1" i="0" u="none" strike="noStrike">
                        <a:solidFill>
                          <a:srgbClr val="000000"/>
                        </a:solidFill>
                        <a:effectLst/>
                        <a:latin typeface="Tahoma" panose="020B0604030504040204" pitchFamily="34" charset="0"/>
                      </a:endParaRPr>
                    </a:p>
                  </a:txBody>
                  <a:tcPr marL="5515" marR="5515" marT="5515" marB="0" anchor="ctr"/>
                </a:tc>
                <a:tc hMerge="1">
                  <a:txBody>
                    <a:bodyPr/>
                    <a:lstStyle/>
                    <a:p>
                      <a:endParaRPr lang="cs-CZ"/>
                    </a:p>
                  </a:txBody>
                  <a:tcPr/>
                </a:tc>
                <a:tc hMerge="1">
                  <a:txBody>
                    <a:bodyPr/>
                    <a:lstStyle/>
                    <a:p>
                      <a:endParaRPr lang="cs-CZ"/>
                    </a:p>
                  </a:txBody>
                  <a:tcPr/>
                </a:tc>
                <a:tc>
                  <a:txBody>
                    <a:bodyPr/>
                    <a:lstStyle/>
                    <a:p>
                      <a:pPr algn="r" fontAlgn="ctr"/>
                      <a:r>
                        <a:rPr lang="cs-CZ" sz="2000" u="none" strike="noStrike" dirty="0" smtClean="0">
                          <a:effectLst/>
                        </a:rPr>
                        <a:t>11 343</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5 402</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10 568</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a:effectLst/>
                        </a:rPr>
                        <a:t>86</a:t>
                      </a:r>
                      <a:endParaRPr lang="cs-CZ" sz="2000" b="1" i="0" u="none" strike="noStrike" dirty="0">
                        <a:solidFill>
                          <a:srgbClr val="000000"/>
                        </a:solidFill>
                        <a:effectLst/>
                        <a:latin typeface="Tahoma" panose="020B0604030504040204" pitchFamily="34" charset="0"/>
                      </a:endParaRPr>
                    </a:p>
                  </a:txBody>
                  <a:tcPr marL="5515" marR="5515" marT="5515" marB="0" anchor="ctr"/>
                </a:tc>
                <a:extLst>
                  <a:ext uri="{0D108BD9-81ED-4DB2-BD59-A6C34878D82A}">
                    <a16:rowId xmlns:a16="http://schemas.microsoft.com/office/drawing/2014/main" val="10006"/>
                  </a:ext>
                </a:extLst>
              </a:tr>
              <a:tr h="425947">
                <a:tc rowSpan="4">
                  <a:txBody>
                    <a:bodyPr/>
                    <a:lstStyle/>
                    <a:p>
                      <a:pPr algn="l" fontAlgn="ctr"/>
                      <a:r>
                        <a:rPr lang="cs-CZ" sz="2000" u="none" strike="noStrike">
                          <a:effectLst/>
                        </a:rPr>
                        <a:t>v tom</a:t>
                      </a:r>
                      <a:endParaRPr lang="cs-CZ" sz="2000" b="1" i="0" u="none" strike="noStrike">
                        <a:solidFill>
                          <a:srgbClr val="000000"/>
                        </a:solidFill>
                        <a:effectLst/>
                        <a:latin typeface="Tahoma" panose="020B0604030504040204" pitchFamily="34" charset="0"/>
                      </a:endParaRPr>
                    </a:p>
                  </a:txBody>
                  <a:tcPr marL="5515" marR="5515" marT="5515" marB="0" anchor="ctr"/>
                </a:tc>
                <a:tc gridSpan="2">
                  <a:txBody>
                    <a:bodyPr/>
                    <a:lstStyle/>
                    <a:p>
                      <a:pPr algn="l" fontAlgn="ctr"/>
                      <a:r>
                        <a:rPr lang="cs-CZ" sz="2000" u="none" strike="noStrike" dirty="0">
                          <a:effectLst/>
                        </a:rPr>
                        <a:t>státy EU 28</a:t>
                      </a:r>
                      <a:endParaRPr lang="cs-CZ" sz="2000" b="1" i="0" u="none" strike="noStrike" dirty="0">
                        <a:solidFill>
                          <a:srgbClr val="000000"/>
                        </a:solidFill>
                        <a:effectLst/>
                        <a:latin typeface="Tahoma" panose="020B0604030504040204" pitchFamily="34" charset="0"/>
                      </a:endParaRPr>
                    </a:p>
                  </a:txBody>
                  <a:tcPr marL="5515" marR="5515" marT="5515" marB="0" anchor="ctr"/>
                </a:tc>
                <a:tc hMerge="1">
                  <a:txBody>
                    <a:bodyPr/>
                    <a:lstStyle/>
                    <a:p>
                      <a:pPr algn="l" fontAlgn="ctr"/>
                      <a:endParaRPr lang="cs-CZ" sz="2000" b="1" i="0" u="none" strike="noStrike">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3 351</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1 619</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3 050</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a:effectLst/>
                        </a:rPr>
                        <a:t>0</a:t>
                      </a:r>
                      <a:endParaRPr lang="cs-CZ" sz="2000" b="1" i="0" u="none" strike="noStrike" dirty="0">
                        <a:solidFill>
                          <a:srgbClr val="000000"/>
                        </a:solidFill>
                        <a:effectLst/>
                        <a:latin typeface="Tahoma" panose="020B0604030504040204" pitchFamily="34" charset="0"/>
                      </a:endParaRPr>
                    </a:p>
                  </a:txBody>
                  <a:tcPr marL="5515" marR="5515" marT="5515" marB="0" anchor="ctr"/>
                </a:tc>
                <a:extLst>
                  <a:ext uri="{0D108BD9-81ED-4DB2-BD59-A6C34878D82A}">
                    <a16:rowId xmlns:a16="http://schemas.microsoft.com/office/drawing/2014/main" val="10007"/>
                  </a:ext>
                </a:extLst>
              </a:tr>
              <a:tr h="707233">
                <a:tc vMerge="1">
                  <a:txBody>
                    <a:bodyPr/>
                    <a:lstStyle/>
                    <a:p>
                      <a:endParaRPr lang="cs-CZ"/>
                    </a:p>
                  </a:txBody>
                  <a:tcPr/>
                </a:tc>
                <a:tc gridSpan="2">
                  <a:txBody>
                    <a:bodyPr/>
                    <a:lstStyle/>
                    <a:p>
                      <a:pPr algn="l" fontAlgn="ctr"/>
                      <a:r>
                        <a:rPr lang="cs-CZ" sz="2000" u="none" strike="noStrike">
                          <a:effectLst/>
                        </a:rPr>
                        <a:t>   z toho Slovensko </a:t>
                      </a:r>
                      <a:endParaRPr lang="cs-CZ" sz="2000" b="1" i="0" u="none" strike="noStrike">
                        <a:solidFill>
                          <a:srgbClr val="000000"/>
                        </a:solidFill>
                        <a:effectLst/>
                        <a:latin typeface="Tahoma" panose="020B0604030504040204" pitchFamily="34" charset="0"/>
                      </a:endParaRPr>
                    </a:p>
                  </a:txBody>
                  <a:tcPr marL="5515" marR="5515" marT="5515" marB="0" anchor="ctr"/>
                </a:tc>
                <a:tc hMerge="1">
                  <a:txBody>
                    <a:bodyPr/>
                    <a:lstStyle/>
                    <a:p>
                      <a:pPr algn="l" fontAlgn="ct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2 053</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a:effectLst/>
                        </a:rPr>
                        <a:t>994</a:t>
                      </a:r>
                      <a:endParaRPr lang="cs-CZ" sz="2000" b="1" i="0" u="none" strike="noStrike">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1 864</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a:effectLst/>
                        </a:rPr>
                        <a:t>0</a:t>
                      </a:r>
                      <a:endParaRPr lang="cs-CZ" sz="2000" b="1" i="0" u="none" strike="noStrike" dirty="0">
                        <a:solidFill>
                          <a:srgbClr val="000000"/>
                        </a:solidFill>
                        <a:effectLst/>
                        <a:latin typeface="Tahoma" panose="020B0604030504040204" pitchFamily="34" charset="0"/>
                      </a:endParaRPr>
                    </a:p>
                  </a:txBody>
                  <a:tcPr marL="5515" marR="5515" marT="5515" marB="0" anchor="ctr"/>
                </a:tc>
                <a:extLst>
                  <a:ext uri="{0D108BD9-81ED-4DB2-BD59-A6C34878D82A}">
                    <a16:rowId xmlns:a16="http://schemas.microsoft.com/office/drawing/2014/main" val="10008"/>
                  </a:ext>
                </a:extLst>
              </a:tr>
              <a:tr h="673768">
                <a:tc vMerge="1">
                  <a:txBody>
                    <a:bodyPr/>
                    <a:lstStyle/>
                    <a:p>
                      <a:endParaRPr lang="cs-CZ"/>
                    </a:p>
                  </a:txBody>
                  <a:tcPr/>
                </a:tc>
                <a:tc gridSpan="2">
                  <a:txBody>
                    <a:bodyPr/>
                    <a:lstStyle/>
                    <a:p>
                      <a:pPr algn="l" fontAlgn="ctr"/>
                      <a:r>
                        <a:rPr lang="cs-CZ" sz="2000" u="none" strike="noStrike">
                          <a:effectLst/>
                        </a:rPr>
                        <a:t>ostatní evropské státy</a:t>
                      </a:r>
                      <a:endParaRPr lang="cs-CZ" sz="2000" b="1" i="0" u="none" strike="noStrike">
                        <a:solidFill>
                          <a:srgbClr val="000000"/>
                        </a:solidFill>
                        <a:effectLst/>
                        <a:latin typeface="Tahoma" panose="020B0604030504040204" pitchFamily="34" charset="0"/>
                      </a:endParaRPr>
                    </a:p>
                  </a:txBody>
                  <a:tcPr marL="5515" marR="5515" marT="5515" marB="0" anchor="ctr"/>
                </a:tc>
                <a:tc hMerge="1">
                  <a:txBody>
                    <a:bodyPr/>
                    <a:lstStyle/>
                    <a:p>
                      <a:pPr algn="l" fontAlgn="ctr"/>
                      <a:endParaRPr lang="cs-CZ" sz="2000" b="1" i="0" u="none" strike="noStrike">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3 834</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1 797</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3 623</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a:effectLst/>
                        </a:rPr>
                        <a:t>39</a:t>
                      </a:r>
                      <a:endParaRPr lang="cs-CZ" sz="2000" b="1" i="0" u="none" strike="noStrike" dirty="0">
                        <a:solidFill>
                          <a:srgbClr val="000000"/>
                        </a:solidFill>
                        <a:effectLst/>
                        <a:latin typeface="Tahoma" panose="020B0604030504040204" pitchFamily="34" charset="0"/>
                      </a:endParaRPr>
                    </a:p>
                  </a:txBody>
                  <a:tcPr marL="5515" marR="5515" marT="5515" marB="0" anchor="ctr"/>
                </a:tc>
                <a:extLst>
                  <a:ext uri="{0D108BD9-81ED-4DB2-BD59-A6C34878D82A}">
                    <a16:rowId xmlns:a16="http://schemas.microsoft.com/office/drawing/2014/main" val="10009"/>
                  </a:ext>
                </a:extLst>
              </a:tr>
              <a:tr h="635429">
                <a:tc vMerge="1">
                  <a:txBody>
                    <a:bodyPr/>
                    <a:lstStyle/>
                    <a:p>
                      <a:endParaRPr lang="cs-CZ"/>
                    </a:p>
                  </a:txBody>
                  <a:tcPr/>
                </a:tc>
                <a:tc gridSpan="2">
                  <a:txBody>
                    <a:bodyPr/>
                    <a:lstStyle/>
                    <a:p>
                      <a:pPr algn="l" fontAlgn="ctr"/>
                      <a:r>
                        <a:rPr lang="cs-CZ" sz="2000" u="none" strike="noStrike" dirty="0">
                          <a:effectLst/>
                        </a:rPr>
                        <a:t>ostatní státy světa</a:t>
                      </a:r>
                      <a:endParaRPr lang="cs-CZ" sz="2000" b="1" i="0" u="none" strike="noStrike" dirty="0">
                        <a:solidFill>
                          <a:srgbClr val="000000"/>
                        </a:solidFill>
                        <a:effectLst/>
                        <a:latin typeface="Tahoma" panose="020B0604030504040204" pitchFamily="34" charset="0"/>
                      </a:endParaRPr>
                    </a:p>
                  </a:txBody>
                  <a:tcPr marL="5515" marR="5515" marT="5515" marB="0" anchor="ctr"/>
                </a:tc>
                <a:tc hMerge="1">
                  <a:txBody>
                    <a:bodyPr/>
                    <a:lstStyle/>
                    <a:p>
                      <a:pPr algn="l" fontAlgn="ctr"/>
                      <a:endParaRPr lang="cs-CZ" sz="2000" b="1" i="0" u="none" strike="noStrike">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4 158</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1 986</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smtClean="0">
                          <a:effectLst/>
                        </a:rPr>
                        <a:t>3 895</a:t>
                      </a:r>
                      <a:endParaRPr lang="cs-CZ" sz="2000" b="1" i="0" u="none" strike="noStrike" dirty="0">
                        <a:solidFill>
                          <a:srgbClr val="000000"/>
                        </a:solidFill>
                        <a:effectLst/>
                        <a:latin typeface="Tahoma" panose="020B0604030504040204" pitchFamily="34" charset="0"/>
                      </a:endParaRPr>
                    </a:p>
                  </a:txBody>
                  <a:tcPr marL="5515" marR="5515" marT="5515" marB="0" anchor="ctr"/>
                </a:tc>
                <a:tc>
                  <a:txBody>
                    <a:bodyPr/>
                    <a:lstStyle/>
                    <a:p>
                      <a:pPr algn="r" fontAlgn="ctr"/>
                      <a:r>
                        <a:rPr lang="cs-CZ" sz="2000" u="none" strike="noStrike" dirty="0">
                          <a:effectLst/>
                        </a:rPr>
                        <a:t>47</a:t>
                      </a:r>
                      <a:endParaRPr lang="cs-CZ" sz="2000" b="1" i="0" u="none" strike="noStrike" dirty="0">
                        <a:solidFill>
                          <a:srgbClr val="000000"/>
                        </a:solidFill>
                        <a:effectLst/>
                        <a:latin typeface="Tahoma" panose="020B0604030504040204" pitchFamily="34" charset="0"/>
                      </a:endParaRPr>
                    </a:p>
                  </a:txBody>
                  <a:tcPr marL="5515" marR="5515" marT="5515" marB="0" anchor="ctr"/>
                </a:tc>
                <a:extLst>
                  <a:ext uri="{0D108BD9-81ED-4DB2-BD59-A6C34878D82A}">
                    <a16:rowId xmlns:a16="http://schemas.microsoft.com/office/drawing/2014/main" val="10010"/>
                  </a:ext>
                </a:extLst>
              </a:tr>
            </a:tbl>
          </a:graphicData>
        </a:graphic>
      </p:graphicFrame>
      <p:sp>
        <p:nvSpPr>
          <p:cNvPr id="4" name="Zástupný symbol pro číslo snímku 3"/>
          <p:cNvSpPr>
            <a:spLocks noGrp="1"/>
          </p:cNvSpPr>
          <p:nvPr>
            <p:ph type="sldNum" sz="quarter" idx="12"/>
          </p:nvPr>
        </p:nvSpPr>
        <p:spPr/>
        <p:txBody>
          <a:bodyPr/>
          <a:lstStyle/>
          <a:p>
            <a:fld id="{323BD8D3-A9DD-40CB-A396-ADCE34852C74}" type="slidenum">
              <a:rPr lang="cs-CZ" smtClean="0"/>
              <a:t>5</a:t>
            </a:fld>
            <a:endParaRPr lang="cs-CZ" dirty="0"/>
          </a:p>
        </p:txBody>
      </p:sp>
    </p:spTree>
    <p:extLst>
      <p:ext uri="{BB962C8B-B14F-4D97-AF65-F5344CB8AC3E}">
        <p14:creationId xmlns:p14="http://schemas.microsoft.com/office/powerpoint/2010/main" val="1362499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a:t>Přijetí dítěte - cizince do mateřské školy</a:t>
            </a:r>
          </a:p>
        </p:txBody>
      </p:sp>
      <p:sp>
        <p:nvSpPr>
          <p:cNvPr id="3" name="Zástupný symbol pro obsah 2"/>
          <p:cNvSpPr>
            <a:spLocks noGrp="1"/>
          </p:cNvSpPr>
          <p:nvPr>
            <p:ph idx="1"/>
          </p:nvPr>
        </p:nvSpPr>
        <p:spPr/>
        <p:txBody>
          <a:bodyPr/>
          <a:lstStyle/>
          <a:p>
            <a:r>
              <a:rPr lang="cs-CZ" sz="2600" dirty="0"/>
              <a:t>Ředitel mateřské školy rozhoduje o přijetí dítěte do mateřské školy, popřípadě o stanovení zkušebního pobytu dítěte, jehož délka nesmí přesáhnout 3 měsíce. Do mateřské školy zřízené obcí nebo svazkem obcí se přednostně přijímají děti s místem trvalého pobytu, </a:t>
            </a:r>
            <a:r>
              <a:rPr lang="cs-CZ" sz="2600" dirty="0" smtClean="0"/>
              <a:t>        </a:t>
            </a:r>
            <a:r>
              <a:rPr lang="cs-CZ" sz="2600" b="1" dirty="0" smtClean="0"/>
              <a:t>v </a:t>
            </a:r>
            <a:r>
              <a:rPr lang="cs-CZ" sz="2600" b="1" dirty="0"/>
              <a:t>případě cizinců místem pobytu</a:t>
            </a:r>
            <a:r>
              <a:rPr lang="cs-CZ" sz="2600" dirty="0"/>
              <a:t>, v příslušném školském obvodu </a:t>
            </a:r>
            <a:r>
              <a:rPr lang="cs-CZ" sz="2600" dirty="0" smtClean="0"/>
              <a:t>nebo </a:t>
            </a:r>
            <a:r>
              <a:rPr lang="cs-CZ" sz="2600" dirty="0"/>
              <a:t>umístěné v tomto obvodu v dětském domově, které před začátkem školního roku dosáhnou nejméně druhého roku věku, a to do výše povoleného počtu dětí uvedeného ve školském rejstříku. </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6</a:t>
            </a:fld>
            <a:endParaRPr lang="cs-CZ" dirty="0"/>
          </a:p>
        </p:txBody>
      </p:sp>
    </p:spTree>
    <p:extLst>
      <p:ext uri="{BB962C8B-B14F-4D97-AF65-F5344CB8AC3E}">
        <p14:creationId xmlns:p14="http://schemas.microsoft.com/office/powerpoint/2010/main" val="3004258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47200" y="742604"/>
            <a:ext cx="7837572" cy="815535"/>
          </a:xfrm>
        </p:spPr>
        <p:txBody>
          <a:bodyPr>
            <a:normAutofit fontScale="90000"/>
          </a:bodyPr>
          <a:lstStyle/>
          <a:p>
            <a:r>
              <a:rPr lang="cs-CZ" sz="3200" b="1" dirty="0"/>
              <a:t>Požadavky při přijetí - správní řízení, potřebné doklady </a:t>
            </a:r>
            <a:r>
              <a:rPr lang="cs-CZ" sz="2400" dirty="0"/>
              <a:t/>
            </a:r>
            <a:br>
              <a:rPr lang="cs-CZ" sz="2400" dirty="0"/>
            </a:br>
            <a:endParaRPr lang="cs-CZ" dirty="0"/>
          </a:p>
        </p:txBody>
      </p:sp>
      <p:sp>
        <p:nvSpPr>
          <p:cNvPr id="3" name="Zástupný symbol pro obsah 2"/>
          <p:cNvSpPr>
            <a:spLocks noGrp="1"/>
          </p:cNvSpPr>
          <p:nvPr>
            <p:ph idx="1"/>
          </p:nvPr>
        </p:nvSpPr>
        <p:spPr/>
        <p:txBody>
          <a:bodyPr/>
          <a:lstStyle/>
          <a:p>
            <a:r>
              <a:rPr lang="cs-CZ" sz="2400" dirty="0" smtClean="0"/>
              <a:t>Občané EU – dokládají pouze doklad svého státu (pas nebo občanský průkaz)</a:t>
            </a:r>
          </a:p>
          <a:p>
            <a:r>
              <a:rPr lang="cs-CZ" sz="2400" dirty="0" smtClean="0"/>
              <a:t>Občané dalších zemí – dokládají, že mají na území ČR povolení k pobytu:</a:t>
            </a:r>
          </a:p>
          <a:p>
            <a:pPr>
              <a:buFontTx/>
              <a:buChar char="-"/>
            </a:pPr>
            <a:r>
              <a:rPr lang="cs-CZ" sz="2400" dirty="0" smtClean="0"/>
              <a:t>Povolení k pobytu na území ČR na více, než 90 dní;</a:t>
            </a:r>
          </a:p>
          <a:p>
            <a:pPr>
              <a:buFontTx/>
              <a:buChar char="-"/>
            </a:pPr>
            <a:r>
              <a:rPr lang="cs-CZ" sz="2400" dirty="0" smtClean="0"/>
              <a:t>Oprávnění k pobytu za účelem výzkumu;</a:t>
            </a:r>
          </a:p>
          <a:p>
            <a:pPr>
              <a:buFontTx/>
              <a:buChar char="-"/>
            </a:pPr>
            <a:r>
              <a:rPr lang="cs-CZ" sz="2400" dirty="0" smtClean="0"/>
              <a:t>Azylanti a osoby požívající doplňkové ochrany;</a:t>
            </a:r>
          </a:p>
          <a:p>
            <a:pPr>
              <a:buFontTx/>
              <a:buChar char="-"/>
            </a:pPr>
            <a:r>
              <a:rPr lang="cs-CZ" sz="2400" dirty="0" smtClean="0"/>
              <a:t>Žadatelé o udělení mezinárodní ochrany;</a:t>
            </a:r>
          </a:p>
          <a:p>
            <a:pPr>
              <a:buFontTx/>
              <a:buChar char="-"/>
            </a:pPr>
            <a:r>
              <a:rPr lang="cs-CZ" sz="2400" dirty="0" smtClean="0"/>
              <a:t>Osoby požívající dočasné ochrany.</a:t>
            </a:r>
          </a:p>
          <a:p>
            <a:pPr>
              <a:buFontTx/>
              <a:buChar char="-"/>
            </a:pPr>
            <a:endParaRPr lang="cs-CZ" sz="2400" dirty="0" smtClean="0"/>
          </a:p>
          <a:p>
            <a:pPr>
              <a:buFontTx/>
              <a:buChar char="-"/>
            </a:pPr>
            <a:endParaRPr lang="cs-CZ" sz="2400"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7</a:t>
            </a:fld>
            <a:endParaRPr lang="cs-CZ" dirty="0"/>
          </a:p>
        </p:txBody>
      </p:sp>
    </p:spTree>
    <p:extLst>
      <p:ext uri="{BB962C8B-B14F-4D97-AF65-F5344CB8AC3E}">
        <p14:creationId xmlns:p14="http://schemas.microsoft.com/office/powerpoint/2010/main" val="4146907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47199" y="308008"/>
            <a:ext cx="8128627" cy="808523"/>
          </a:xfrm>
        </p:spPr>
        <p:txBody>
          <a:bodyPr>
            <a:noAutofit/>
          </a:bodyPr>
          <a:lstStyle/>
          <a:p>
            <a:pPr algn="ctr"/>
            <a:r>
              <a:rPr lang="cs-CZ" sz="3200" b="1" dirty="0" smtClean="0"/>
              <a:t>Rozvojový Program </a:t>
            </a:r>
            <a:br>
              <a:rPr lang="cs-CZ" sz="3200" b="1" dirty="0" smtClean="0"/>
            </a:br>
            <a:r>
              <a:rPr lang="cs-CZ" sz="3200" b="1" dirty="0" smtClean="0"/>
              <a:t>Podpora </a:t>
            </a:r>
            <a:r>
              <a:rPr lang="cs-CZ" sz="3200" b="1" dirty="0"/>
              <a:t>vzdělávání cizinců </a:t>
            </a:r>
            <a:r>
              <a:rPr lang="cs-CZ" sz="3200" b="1" dirty="0" smtClean="0"/>
              <a:t>ve </a:t>
            </a:r>
            <a:r>
              <a:rPr lang="cs-CZ" sz="3200" b="1" dirty="0"/>
              <a:t>školách</a:t>
            </a:r>
            <a:br>
              <a:rPr lang="cs-CZ" sz="3200" b="1" dirty="0"/>
            </a:br>
            <a:endParaRPr lang="cs-CZ" sz="3200" b="1" dirty="0"/>
          </a:p>
        </p:txBody>
      </p:sp>
      <p:sp>
        <p:nvSpPr>
          <p:cNvPr id="3" name="Zástupný symbol pro obsah 2"/>
          <p:cNvSpPr>
            <a:spLocks noGrp="1"/>
          </p:cNvSpPr>
          <p:nvPr>
            <p:ph idx="1"/>
          </p:nvPr>
        </p:nvSpPr>
        <p:spPr>
          <a:xfrm>
            <a:off x="547199" y="1501541"/>
            <a:ext cx="7886700" cy="4675422"/>
          </a:xfrm>
        </p:spPr>
        <p:txBody>
          <a:bodyPr/>
          <a:lstStyle/>
          <a:p>
            <a:r>
              <a:rPr lang="cs-CZ" sz="2400" dirty="0" smtClean="0">
                <a:latin typeface="Helvetica Narrow" panose="020B0606020202030204" pitchFamily="34" charset="0"/>
              </a:rPr>
              <a:t>Cíl </a:t>
            </a:r>
            <a:r>
              <a:rPr lang="cs-CZ" sz="2400" dirty="0">
                <a:latin typeface="Helvetica Narrow" panose="020B0606020202030204" pitchFamily="34" charset="0"/>
              </a:rPr>
              <a:t>a účel </a:t>
            </a:r>
            <a:r>
              <a:rPr lang="cs-CZ" sz="2400" dirty="0" smtClean="0">
                <a:latin typeface="Helvetica Narrow" panose="020B0606020202030204" pitchFamily="34" charset="0"/>
              </a:rPr>
              <a:t>programu:</a:t>
            </a:r>
          </a:p>
          <a:p>
            <a:pPr marL="108000" indent="0">
              <a:buNone/>
            </a:pPr>
            <a:endParaRPr lang="cs-CZ" sz="2400" dirty="0">
              <a:latin typeface="Helvetica Narrow" panose="020B0606020202030204" pitchFamily="34" charset="0"/>
            </a:endParaRPr>
          </a:p>
          <a:p>
            <a:pPr lvl="1"/>
            <a:r>
              <a:rPr lang="cs-CZ" sz="2400" dirty="0" smtClean="0">
                <a:latin typeface="Helvetica Narrow" panose="020B0606020202030204" pitchFamily="34" charset="0"/>
              </a:rPr>
              <a:t>Podpora </a:t>
            </a:r>
            <a:r>
              <a:rPr lang="cs-CZ" sz="2400" dirty="0">
                <a:latin typeface="Helvetica Narrow" panose="020B0606020202030204" pitchFamily="34" charset="0"/>
              </a:rPr>
              <a:t>výuky českého jazyka </a:t>
            </a:r>
            <a:r>
              <a:rPr lang="cs-CZ" sz="2400" dirty="0" smtClean="0">
                <a:latin typeface="Helvetica Narrow" panose="020B0606020202030204" pitchFamily="34" charset="0"/>
              </a:rPr>
              <a:t>dětí v PPV </a:t>
            </a:r>
            <a:r>
              <a:rPr lang="cs-CZ" sz="2400" dirty="0">
                <a:latin typeface="Helvetica Narrow" panose="020B0606020202030204" pitchFamily="34" charset="0"/>
              </a:rPr>
              <a:t>a žáků – cizinců k jejich snazší integraci do českého vzdělávacího systému i do společnosti – zejména intenzivní výuka českého jazyka </a:t>
            </a:r>
            <a:r>
              <a:rPr lang="cs-CZ" sz="2400" dirty="0" smtClean="0">
                <a:latin typeface="Helvetica Narrow" panose="020B0606020202030204" pitchFamily="34" charset="0"/>
              </a:rPr>
              <a:t>a </a:t>
            </a:r>
            <a:r>
              <a:rPr lang="cs-CZ" sz="2400" dirty="0">
                <a:latin typeface="Helvetica Narrow" panose="020B0606020202030204" pitchFamily="34" charset="0"/>
              </a:rPr>
              <a:t>doučování s ohledem na individuální vzdělávací potřeby dětí a </a:t>
            </a:r>
            <a:r>
              <a:rPr lang="cs-CZ" sz="2400" dirty="0" smtClean="0">
                <a:latin typeface="Helvetica Narrow" panose="020B0606020202030204" pitchFamily="34" charset="0"/>
              </a:rPr>
              <a:t>žáků.</a:t>
            </a:r>
          </a:p>
          <a:p>
            <a:pPr marL="108000" lvl="1" indent="0">
              <a:buNone/>
            </a:pPr>
            <a:endParaRPr lang="cs-CZ" sz="2400" dirty="0">
              <a:latin typeface="Helvetica Narrow" panose="020B0606020202030204" pitchFamily="34" charset="0"/>
            </a:endParaRPr>
          </a:p>
          <a:p>
            <a:r>
              <a:rPr lang="cs-CZ" sz="2400" dirty="0" smtClean="0">
                <a:latin typeface="Helvetica Narrow" panose="020B0606020202030204" pitchFamily="34" charset="0"/>
              </a:rPr>
              <a:t>Z </a:t>
            </a:r>
            <a:r>
              <a:rPr lang="cs-CZ" sz="2400" dirty="0">
                <a:latin typeface="Helvetica Narrow" panose="020B0606020202030204" pitchFamily="34" charset="0"/>
              </a:rPr>
              <a:t>programu lze </a:t>
            </a:r>
            <a:r>
              <a:rPr lang="cs-CZ" sz="2400" dirty="0" smtClean="0">
                <a:latin typeface="Helvetica Narrow" panose="020B0606020202030204" pitchFamily="34" charset="0"/>
              </a:rPr>
              <a:t>hradit:</a:t>
            </a:r>
            <a:endParaRPr lang="cs-CZ" sz="2400" dirty="0">
              <a:latin typeface="Helvetica Narrow" panose="020B0606020202030204" pitchFamily="34" charset="0"/>
            </a:endParaRPr>
          </a:p>
          <a:p>
            <a:pPr marL="108000" lvl="1" indent="0">
              <a:buNone/>
            </a:pPr>
            <a:r>
              <a:rPr lang="cs-CZ" sz="2400" dirty="0" smtClean="0">
                <a:latin typeface="Helvetica Narrow" panose="020B0606020202030204" pitchFamily="34" charset="0"/>
              </a:rPr>
              <a:t>- mzdové </a:t>
            </a:r>
            <a:r>
              <a:rPr lang="cs-CZ" sz="2400" dirty="0">
                <a:latin typeface="Helvetica Narrow" panose="020B0606020202030204" pitchFamily="34" charset="0"/>
              </a:rPr>
              <a:t>náklady pedagogů</a:t>
            </a:r>
          </a:p>
          <a:p>
            <a:pPr marL="108000" lvl="1" indent="0">
              <a:buNone/>
            </a:pPr>
            <a:r>
              <a:rPr lang="cs-CZ" sz="2400" dirty="0" smtClean="0">
                <a:latin typeface="Helvetica Narrow" panose="020B0606020202030204" pitchFamily="34" charset="0"/>
              </a:rPr>
              <a:t>- náklady </a:t>
            </a:r>
            <a:r>
              <a:rPr lang="cs-CZ" sz="2400" dirty="0">
                <a:latin typeface="Helvetica Narrow" panose="020B0606020202030204" pitchFamily="34" charset="0"/>
              </a:rPr>
              <a:t>na učebnice a učební pomůcky přizpůsobené vzdělávání dětí a žáků – cizinců</a:t>
            </a:r>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8</a:t>
            </a:fld>
            <a:endParaRPr lang="cs-CZ" dirty="0"/>
          </a:p>
        </p:txBody>
      </p:sp>
    </p:spTree>
    <p:extLst>
      <p:ext uri="{BB962C8B-B14F-4D97-AF65-F5344CB8AC3E}">
        <p14:creationId xmlns:p14="http://schemas.microsoft.com/office/powerpoint/2010/main" val="3554519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200" b="1" dirty="0" smtClean="0"/>
              <a:t>Oprávněný žadatel</a:t>
            </a:r>
            <a:endParaRPr lang="cs-CZ" sz="3200" b="1" dirty="0"/>
          </a:p>
        </p:txBody>
      </p:sp>
      <p:sp>
        <p:nvSpPr>
          <p:cNvPr id="3" name="Zástupný symbol pro obsah 2"/>
          <p:cNvSpPr>
            <a:spLocks noGrp="1"/>
          </p:cNvSpPr>
          <p:nvPr>
            <p:ph idx="1"/>
          </p:nvPr>
        </p:nvSpPr>
        <p:spPr/>
        <p:txBody>
          <a:bodyPr/>
          <a:lstStyle/>
          <a:p>
            <a:r>
              <a:rPr lang="cs-CZ" sz="2400" b="1" dirty="0" smtClean="0">
                <a:latin typeface="Helvetica Narrow" panose="020B0606020202030204" pitchFamily="34" charset="0"/>
              </a:rPr>
              <a:t>Kraj </a:t>
            </a:r>
            <a:endParaRPr lang="cs-CZ" sz="2400" b="1" dirty="0">
              <a:latin typeface="Helvetica Narrow" panose="020B0606020202030204" pitchFamily="34" charset="0"/>
            </a:endParaRPr>
          </a:p>
          <a:p>
            <a:pPr lvl="1">
              <a:buFont typeface="Wingdings" panose="05000000000000000000" pitchFamily="2" charset="2"/>
              <a:buChar char="v"/>
            </a:pPr>
            <a:r>
              <a:rPr lang="cs-CZ" sz="2400" dirty="0">
                <a:latin typeface="Helvetica Narrow" panose="020B0606020202030204" pitchFamily="34" charset="0"/>
              </a:rPr>
              <a:t>za školy v jeho územní </a:t>
            </a:r>
            <a:r>
              <a:rPr lang="cs-CZ" sz="2400" dirty="0" smtClean="0">
                <a:latin typeface="Helvetica Narrow" panose="020B0606020202030204" pitchFamily="34" charset="0"/>
              </a:rPr>
              <a:t>působnosti – veřejné i soukromé</a:t>
            </a:r>
          </a:p>
          <a:p>
            <a:pPr lvl="1">
              <a:buFont typeface="Wingdings" panose="05000000000000000000" pitchFamily="2" charset="2"/>
              <a:buChar char="v"/>
            </a:pPr>
            <a:r>
              <a:rPr lang="cs-CZ" sz="2400" dirty="0" smtClean="0">
                <a:latin typeface="Helvetica Narrow" panose="020B0606020202030204" pitchFamily="34" charset="0"/>
              </a:rPr>
              <a:t>zpracovává </a:t>
            </a:r>
            <a:r>
              <a:rPr lang="cs-CZ" sz="2400" dirty="0">
                <a:latin typeface="Helvetica Narrow" panose="020B0606020202030204" pitchFamily="34" charset="0"/>
              </a:rPr>
              <a:t>souhrnnou žádost a odesílá ji </a:t>
            </a:r>
            <a:r>
              <a:rPr lang="cs-CZ" sz="2400" dirty="0" smtClean="0">
                <a:latin typeface="Helvetica Narrow" panose="020B0606020202030204" pitchFamily="34" charset="0"/>
              </a:rPr>
              <a:t>MŠMT</a:t>
            </a:r>
          </a:p>
          <a:p>
            <a:endParaRPr lang="cs-CZ" sz="2400" dirty="0">
              <a:latin typeface="Helvetica Narrow" panose="020B0606020202030204" pitchFamily="34" charset="0"/>
            </a:endParaRPr>
          </a:p>
          <a:p>
            <a:r>
              <a:rPr lang="cs-CZ" sz="2400" b="1" dirty="0" smtClean="0">
                <a:latin typeface="Helvetica Narrow" panose="020B0606020202030204" pitchFamily="34" charset="0"/>
              </a:rPr>
              <a:t>Církevní </a:t>
            </a:r>
            <a:r>
              <a:rPr lang="cs-CZ" sz="2400" b="1" dirty="0">
                <a:latin typeface="Helvetica Narrow" panose="020B0606020202030204" pitchFamily="34" charset="0"/>
              </a:rPr>
              <a:t>školy</a:t>
            </a:r>
          </a:p>
          <a:p>
            <a:pPr lvl="1">
              <a:buFont typeface="Wingdings" panose="05000000000000000000" pitchFamily="2" charset="2"/>
              <a:buChar char="v"/>
            </a:pPr>
            <a:r>
              <a:rPr lang="cs-CZ" sz="2400" dirty="0">
                <a:latin typeface="Helvetica Narrow" panose="020B0606020202030204" pitchFamily="34" charset="0"/>
              </a:rPr>
              <a:t>zasílají žádost </a:t>
            </a:r>
            <a:r>
              <a:rPr lang="cs-CZ" sz="2400" dirty="0" smtClean="0">
                <a:latin typeface="Helvetica Narrow" panose="020B0606020202030204" pitchFamily="34" charset="0"/>
              </a:rPr>
              <a:t>přímo na MŠMT</a:t>
            </a:r>
          </a:p>
          <a:p>
            <a:pPr lvl="1">
              <a:buFont typeface="Wingdings" panose="05000000000000000000" pitchFamily="2" charset="2"/>
              <a:buChar char="v"/>
            </a:pPr>
            <a:endParaRPr lang="cs-CZ" sz="2400" dirty="0">
              <a:latin typeface="Helvetica Narrow" panose="020B0606020202030204" pitchFamily="34" charset="0"/>
            </a:endParaRPr>
          </a:p>
          <a:p>
            <a:pPr lvl="1"/>
            <a:r>
              <a:rPr lang="cs-CZ" sz="2400" b="1" dirty="0" smtClean="0">
                <a:latin typeface="Helvetica Narrow" panose="020B0606020202030204" pitchFamily="34" charset="0"/>
              </a:rPr>
              <a:t>Finanční alokace programu je 52 mil. Kč</a:t>
            </a:r>
          </a:p>
          <a:p>
            <a:pPr lvl="1"/>
            <a:r>
              <a:rPr lang="cs-CZ" sz="2400" b="1" dirty="0" smtClean="0">
                <a:latin typeface="Helvetica Narrow" panose="020B0606020202030204" pitchFamily="34" charset="0"/>
              </a:rPr>
              <a:t>Použití dotace od 1. 1. do 31. 12. 2020</a:t>
            </a:r>
            <a:endParaRPr lang="cs-CZ" sz="2400" b="1" dirty="0">
              <a:latin typeface="Helvetica Narrow" panose="020B0606020202030204" pitchFamily="34" charset="0"/>
            </a:endParaRPr>
          </a:p>
          <a:p>
            <a:endParaRPr lang="cs-CZ" dirty="0"/>
          </a:p>
        </p:txBody>
      </p:sp>
      <p:sp>
        <p:nvSpPr>
          <p:cNvPr id="4" name="Zástupný symbol pro číslo snímku 3"/>
          <p:cNvSpPr>
            <a:spLocks noGrp="1"/>
          </p:cNvSpPr>
          <p:nvPr>
            <p:ph type="sldNum" sz="quarter" idx="12"/>
          </p:nvPr>
        </p:nvSpPr>
        <p:spPr/>
        <p:txBody>
          <a:bodyPr/>
          <a:lstStyle/>
          <a:p>
            <a:fld id="{323BD8D3-A9DD-40CB-A396-ADCE34852C74}" type="slidenum">
              <a:rPr lang="cs-CZ" smtClean="0"/>
              <a:t>9</a:t>
            </a:fld>
            <a:endParaRPr lang="cs-CZ" dirty="0"/>
          </a:p>
        </p:txBody>
      </p:sp>
    </p:spTree>
    <p:extLst>
      <p:ext uri="{BB962C8B-B14F-4D97-AF65-F5344CB8AC3E}">
        <p14:creationId xmlns:p14="http://schemas.microsoft.com/office/powerpoint/2010/main" val="3737345598"/>
      </p:ext>
    </p:extLst>
  </p:cSld>
  <p:clrMapOvr>
    <a:masterClrMapping/>
  </p:clrMapOvr>
</p:sld>
</file>

<file path=ppt/theme/theme1.xml><?xml version="1.0" encoding="utf-8"?>
<a:theme xmlns:a="http://schemas.openxmlformats.org/drawingml/2006/main" name="Vlastní návrh">
  <a:themeElements>
    <a:clrScheme name="Vlastní 1">
      <a:dk1>
        <a:sysClr val="windowText" lastClr="000000"/>
      </a:dk1>
      <a:lt1>
        <a:sysClr val="window" lastClr="FFFFFF"/>
      </a:lt1>
      <a:dk2>
        <a:srgbClr val="44546A"/>
      </a:dk2>
      <a:lt2>
        <a:srgbClr val="E7E6E6"/>
      </a:lt2>
      <a:accent1>
        <a:srgbClr val="428D96"/>
      </a:accent1>
      <a:accent2>
        <a:srgbClr val="CFDBDD"/>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736</TotalTime>
  <Words>1271</Words>
  <Application>Microsoft Office PowerPoint</Application>
  <PresentationFormat>Předvádění na obrazovce (4:3)</PresentationFormat>
  <Paragraphs>185</Paragraphs>
  <Slides>17</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17</vt:i4>
      </vt:variant>
    </vt:vector>
  </HeadingPairs>
  <TitlesOfParts>
    <vt:vector size="24" baseType="lpstr">
      <vt:lpstr>Arial</vt:lpstr>
      <vt:lpstr>Calibri</vt:lpstr>
      <vt:lpstr>Calibri Light</vt:lpstr>
      <vt:lpstr>Helvetica Narrow</vt:lpstr>
      <vt:lpstr>Tahoma</vt:lpstr>
      <vt:lpstr>Wingdings</vt:lpstr>
      <vt:lpstr>Vlastní návrh</vt:lpstr>
      <vt:lpstr>Vzdělávání cizinců v české republice</vt:lpstr>
      <vt:lpstr> Právní vymezení </vt:lpstr>
      <vt:lpstr>Strategické dokumenty</vt:lpstr>
      <vt:lpstr>Statistické údaje o počtu dětí - cizinců  v mateřských školách</vt:lpstr>
      <vt:lpstr>Cizinci v mateřských školách </vt:lpstr>
      <vt:lpstr>Přijetí dítěte - cizince do mateřské školy</vt:lpstr>
      <vt:lpstr>Požadavky při přijetí - správní řízení, potřebné doklady  </vt:lpstr>
      <vt:lpstr>Rozvojový Program  Podpora vzdělávání cizinců ve školách </vt:lpstr>
      <vt:lpstr>Oprávněný žadatel</vt:lpstr>
      <vt:lpstr>Harmonogram vyhlášení Rozvojového Programu na rok 2020 </vt:lpstr>
      <vt:lpstr>Dotační program na integraci cizinců</vt:lpstr>
      <vt:lpstr>Oprávněný žadatel</vt:lpstr>
      <vt:lpstr>Podporované tematické moduly</vt:lpstr>
      <vt:lpstr>Harmonogram vyhlášení dotačního Programu na rok 2020 </vt:lpstr>
      <vt:lpstr>Podpora podle § 16 školského zákona </vt:lpstr>
      <vt:lpstr>Podpora při vzdělávání učitelů </vt:lpstr>
      <vt:lpstr> Děkuji Vám za pozornost. </vt:lpstr>
    </vt:vector>
  </TitlesOfParts>
  <Company>Ministerstvo školství, mládeže a tělovýchovy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Kuchařová Veronika</dc:creator>
  <cp:lastModifiedBy>Moravcová</cp:lastModifiedBy>
  <cp:revision>82</cp:revision>
  <dcterms:created xsi:type="dcterms:W3CDTF">2018-05-30T11:05:07Z</dcterms:created>
  <dcterms:modified xsi:type="dcterms:W3CDTF">2020-01-27T11:14:13Z</dcterms:modified>
</cp:coreProperties>
</file>