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2" r:id="rId1"/>
  </p:sldMasterIdLst>
  <p:handoutMasterIdLst>
    <p:handoutMasterId r:id="rId53"/>
  </p:handoutMasterIdLst>
  <p:sldIdLst>
    <p:sldId id="256" r:id="rId2"/>
    <p:sldId id="263" r:id="rId3"/>
    <p:sldId id="257" r:id="rId4"/>
    <p:sldId id="310" r:id="rId5"/>
    <p:sldId id="309" r:id="rId6"/>
    <p:sldId id="258" r:id="rId7"/>
    <p:sldId id="273" r:id="rId8"/>
    <p:sldId id="259" r:id="rId9"/>
    <p:sldId id="274" r:id="rId10"/>
    <p:sldId id="275" r:id="rId11"/>
    <p:sldId id="311" r:id="rId12"/>
    <p:sldId id="307" r:id="rId13"/>
    <p:sldId id="312" r:id="rId14"/>
    <p:sldId id="260" r:id="rId15"/>
    <p:sldId id="269" r:id="rId16"/>
    <p:sldId id="267" r:id="rId17"/>
    <p:sldId id="268" r:id="rId18"/>
    <p:sldId id="270" r:id="rId19"/>
    <p:sldId id="281" r:id="rId20"/>
    <p:sldId id="313" r:id="rId21"/>
    <p:sldId id="276" r:id="rId22"/>
    <p:sldId id="277" r:id="rId23"/>
    <p:sldId id="279" r:id="rId24"/>
    <p:sldId id="278" r:id="rId25"/>
    <p:sldId id="280" r:id="rId26"/>
    <p:sldId id="271" r:id="rId27"/>
    <p:sldId id="282" r:id="rId28"/>
    <p:sldId id="283" r:id="rId29"/>
    <p:sldId id="285" r:id="rId30"/>
    <p:sldId id="284" r:id="rId31"/>
    <p:sldId id="286" r:id="rId32"/>
    <p:sldId id="290" r:id="rId33"/>
    <p:sldId id="289" r:id="rId34"/>
    <p:sldId id="287" r:id="rId35"/>
    <p:sldId id="297" r:id="rId36"/>
    <p:sldId id="295" r:id="rId37"/>
    <p:sldId id="296" r:id="rId38"/>
    <p:sldId id="298" r:id="rId39"/>
    <p:sldId id="299" r:id="rId40"/>
    <p:sldId id="300" r:id="rId41"/>
    <p:sldId id="301" r:id="rId42"/>
    <p:sldId id="304" r:id="rId43"/>
    <p:sldId id="318" r:id="rId44"/>
    <p:sldId id="319" r:id="rId45"/>
    <p:sldId id="293" r:id="rId46"/>
    <p:sldId id="305" r:id="rId47"/>
    <p:sldId id="262" r:id="rId48"/>
    <p:sldId id="314" r:id="rId49"/>
    <p:sldId id="315" r:id="rId50"/>
    <p:sldId id="316" r:id="rId51"/>
    <p:sldId id="317" r:id="rId52"/>
  </p:sldIdLst>
  <p:sldSz cx="12192000" cy="6858000"/>
  <p:notesSz cx="9866313" cy="673576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2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588628" y="0"/>
            <a:ext cx="4275402" cy="3379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0B411-F51C-4111-B437-90E21CD8D67F}" type="datetimeFigureOut">
              <a:rPr lang="cs-CZ" smtClean="0"/>
              <a:t>11.11.2019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6397806"/>
            <a:ext cx="4275402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588628" y="6397806"/>
            <a:ext cx="4275402" cy="3379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597E6-5E74-4DDD-B398-8B424A0086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3186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11.11.2019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272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11.11.2019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5002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11.11.2019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0460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11.11.2019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3056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11.11.2019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5062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11.11.2019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458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11.11.2019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4994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11.11.2019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0674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11.11.2019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6975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11.11.2019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680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11.11.2019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018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11.11.2019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5364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11.11.2019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9277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11.11.2019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1913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11.11.2019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0809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2B56-CF6C-4B6A-8EB6-236CBC07993D}" type="datetimeFigureOut">
              <a:rPr lang="cs-CZ" smtClean="0"/>
              <a:t>11.11.2019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8099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E2B56-CF6C-4B6A-8EB6-236CBC07993D}" type="datetimeFigureOut">
              <a:rPr lang="cs-CZ" smtClean="0"/>
              <a:t>11.11.2019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D044987-F85B-4DC2-B933-D35236B1EA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940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  <p:sldLayoutId id="2147483967" r:id="rId15"/>
    <p:sldLayoutId id="214748396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zakony.centrum.cz/skolsky-zakon/cast-1-paragraf-20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penizeproprahu.cz/vyzva-c-49-inkluze-a-multikulturni-vzdelavani-ii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30386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sz="4400" dirty="0" smtClean="0"/>
              <a:t>VZDĚLÁVÁNÍ </a:t>
            </a:r>
            <a:r>
              <a:rPr lang="cs-CZ" sz="4400" dirty="0"/>
              <a:t>DĚTÍ </a:t>
            </a:r>
            <a:r>
              <a:rPr lang="cs-CZ" sz="4400" dirty="0" smtClean="0"/>
              <a:t/>
            </a:r>
            <a:br>
              <a:rPr lang="cs-CZ" sz="4400" dirty="0" smtClean="0"/>
            </a:br>
            <a:r>
              <a:rPr lang="cs-CZ" sz="4400" dirty="0" smtClean="0"/>
              <a:t>S</a:t>
            </a:r>
            <a:r>
              <a:rPr lang="cs-CZ" sz="4400" dirty="0"/>
              <a:t> ODLIŠNÝM </a:t>
            </a:r>
            <a:r>
              <a:rPr lang="cs-CZ" sz="4400" dirty="0" smtClean="0"/>
              <a:t>MATEŘSKÝM JAZYKEM </a:t>
            </a:r>
            <a:r>
              <a:rPr lang="cs-CZ" sz="4400" dirty="0"/>
              <a:t>V RÁMCI Výzvy 28</a:t>
            </a:r>
            <a:r>
              <a:rPr lang="cs-CZ" sz="4900" dirty="0"/>
              <a:t/>
            </a:r>
            <a:br>
              <a:rPr lang="cs-CZ" sz="4900" dirty="0"/>
            </a:br>
            <a:endParaRPr lang="cs-CZ" sz="49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Mgr</a:t>
            </a:r>
            <a:r>
              <a:rPr lang="cs-CZ" dirty="0"/>
              <a:t>. Jana Vaníčková, ředitelka Mateřské školy Na Vrcholu, Praha 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169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0469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Výzva 28  - Operační program Praha – pól růstu ČR-  MŠ Na Vrcholu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Zapojení naší MŠ do tohoto projektu v roce 2017, k 31.7.2017 byla podána žádost a schválena</a:t>
            </a:r>
          </a:p>
          <a:p>
            <a:r>
              <a:rPr lang="cs-CZ" dirty="0" smtClean="0"/>
              <a:t>Název : Kamarádi z velké dálky</a:t>
            </a:r>
          </a:p>
          <a:p>
            <a:r>
              <a:rPr lang="cs-CZ" dirty="0" smtClean="0"/>
              <a:t>Číslo projektu :     CZ.07.4.68/0.0/0.0/17_045/0001162</a:t>
            </a:r>
          </a:p>
          <a:p>
            <a:r>
              <a:rPr lang="cs-CZ" dirty="0" smtClean="0"/>
              <a:t>Naše vybrané aktivity v projektu:</a:t>
            </a:r>
          </a:p>
          <a:p>
            <a:pPr lvl="1"/>
            <a:r>
              <a:rPr lang="cs-CZ" dirty="0" smtClean="0"/>
              <a:t>Dvojjazyčný školní asistent</a:t>
            </a:r>
          </a:p>
          <a:p>
            <a:pPr lvl="1"/>
            <a:r>
              <a:rPr lang="cs-CZ" dirty="0" smtClean="0"/>
              <a:t>Intenzívní jazykové kurzy češtiny jako druhého jazyka – tzv. doučování</a:t>
            </a:r>
          </a:p>
          <a:p>
            <a:pPr lvl="1"/>
            <a:r>
              <a:rPr lang="cs-CZ" dirty="0" smtClean="0"/>
              <a:t>Stáže pedagogických pracovníků</a:t>
            </a:r>
          </a:p>
          <a:p>
            <a:pPr lvl="1"/>
            <a:r>
              <a:rPr lang="cs-CZ" dirty="0" smtClean="0"/>
              <a:t>Odborně zaměřená tematická setkávání a spolupráce s rodiči</a:t>
            </a:r>
          </a:p>
          <a:p>
            <a:pPr lvl="1"/>
            <a:r>
              <a:rPr lang="cs-CZ" dirty="0" smtClean="0"/>
              <a:t>Komunitně osvětová setkávání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116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61778"/>
          </a:xfrm>
        </p:spPr>
        <p:txBody>
          <a:bodyPr/>
          <a:lstStyle/>
          <a:p>
            <a:r>
              <a:rPr lang="cs-CZ" dirty="0" smtClean="0"/>
              <a:t>Děti s OMJ	v MŠ Na Vrcholu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385888"/>
            <a:ext cx="8915400" cy="4525334"/>
          </a:xfrm>
        </p:spPr>
        <p:txBody>
          <a:bodyPr/>
          <a:lstStyle/>
          <a:p>
            <a:endParaRPr lang="cs-CZ" dirty="0" smtClean="0"/>
          </a:p>
          <a:p>
            <a:r>
              <a:rPr lang="cs-CZ" dirty="0" smtClean="0"/>
              <a:t>Cca 10 % dětí , které  přicházejí z odlišného jazykového a kulturního prostředí – převažuje Ukrajina, Rusko, Vietnam</a:t>
            </a:r>
          </a:p>
          <a:p>
            <a:r>
              <a:rPr lang="cs-CZ" dirty="0" smtClean="0"/>
              <a:t>snaha školy - děti co nejdříve adaptovat a zapojit do prostředí, aby v něm nebyly „cizí“.</a:t>
            </a:r>
          </a:p>
          <a:p>
            <a:r>
              <a:rPr lang="cs-CZ" dirty="0" smtClean="0"/>
              <a:t>Pedagogická diagnostika</a:t>
            </a:r>
          </a:p>
          <a:p>
            <a:r>
              <a:rPr lang="cs-CZ" dirty="0" smtClean="0"/>
              <a:t>Jazyková bariéra je zásadní překážkou, která limituje úspěchy dětí </a:t>
            </a:r>
          </a:p>
          <a:p>
            <a:r>
              <a:rPr lang="cs-CZ" dirty="0" smtClean="0"/>
              <a:t>Výzvou pro učitele při vzdělávání dětí s OMJ je skloubit</a:t>
            </a:r>
          </a:p>
          <a:p>
            <a:pPr lvl="1"/>
            <a:r>
              <a:rPr lang="cs-CZ" dirty="0" smtClean="0"/>
              <a:t> </a:t>
            </a:r>
            <a:r>
              <a:rPr lang="cs-CZ" u="sng" dirty="0" smtClean="0"/>
              <a:t>jazykové vzdělávání	 </a:t>
            </a:r>
            <a:r>
              <a:rPr lang="cs-CZ" dirty="0" smtClean="0"/>
              <a:t>(rozšiřování slovní zásoby, pravidla tvarosloví, ale i gramatických struktur a především nácvik a používání komunikačních dovedností a porozumění) </a:t>
            </a:r>
          </a:p>
          <a:p>
            <a:pPr lvl="1"/>
            <a:r>
              <a:rPr lang="cs-CZ" dirty="0" smtClean="0"/>
              <a:t> </a:t>
            </a:r>
            <a:r>
              <a:rPr lang="cs-CZ" u="sng" dirty="0" smtClean="0"/>
              <a:t>vzdělávací obsah</a:t>
            </a:r>
            <a:endParaRPr lang="cs-CZ" u="sng" dirty="0"/>
          </a:p>
        </p:txBody>
      </p:sp>
    </p:spTree>
    <p:extLst>
      <p:ext uri="{BB962C8B-B14F-4D97-AF65-F5344CB8AC3E}">
        <p14:creationId xmlns:p14="http://schemas.microsoft.com/office/powerpoint/2010/main" val="373567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69261"/>
          </a:xfrm>
        </p:spPr>
        <p:txBody>
          <a:bodyPr>
            <a:normAutofit/>
          </a:bodyPr>
          <a:lstStyle/>
          <a:p>
            <a:r>
              <a:rPr lang="cs-CZ" sz="3200" dirty="0" smtClean="0"/>
              <a:t>Dvojjazyčný školní asistent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393371"/>
            <a:ext cx="8915400" cy="48332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Náplní práce je pomoc při organizaci a administraci výuky</a:t>
            </a:r>
          </a:p>
          <a:p>
            <a:r>
              <a:rPr lang="cs-CZ" dirty="0"/>
              <a:t>Nepodílí se přímo na </a:t>
            </a:r>
            <a:r>
              <a:rPr lang="cs-CZ" dirty="0" smtClean="0"/>
              <a:t>výuce</a:t>
            </a:r>
          </a:p>
          <a:p>
            <a:r>
              <a:rPr lang="cs-CZ" dirty="0" smtClean="0"/>
              <a:t>Podmínkou ke zvolení této aktivity v projektu – mít zapsané alespoň 3 děti</a:t>
            </a:r>
          </a:p>
          <a:p>
            <a:pPr marL="0" indent="0">
              <a:buNone/>
            </a:pPr>
            <a:r>
              <a:rPr lang="cs-CZ" dirty="0" smtClean="0"/>
              <a:t>     s OMJ</a:t>
            </a:r>
          </a:p>
          <a:p>
            <a:r>
              <a:rPr lang="cs-CZ" dirty="0" smtClean="0"/>
              <a:t>Aktivita se realizuje minimálně 6 po sobě jdoucích měsíců </a:t>
            </a:r>
          </a:p>
          <a:p>
            <a:r>
              <a:rPr lang="cs-CZ" dirty="0" smtClean="0"/>
              <a:t>Dvojjazyčný asistent musí být zaměstnán min. na 0,5 </a:t>
            </a:r>
            <a:r>
              <a:rPr lang="cs-CZ" dirty="0" err="1" smtClean="0"/>
              <a:t>úv</a:t>
            </a:r>
            <a:r>
              <a:rPr lang="cs-CZ" dirty="0" smtClean="0"/>
              <a:t>.</a:t>
            </a:r>
          </a:p>
          <a:p>
            <a:r>
              <a:rPr lang="cs-CZ" dirty="0" smtClean="0"/>
              <a:t>Děti, u kterých působí je v kompetenci ředitele </a:t>
            </a:r>
          </a:p>
          <a:p>
            <a:r>
              <a:rPr lang="cs-CZ" dirty="0" smtClean="0"/>
              <a:t>Děti jsou vybírány ve spolupráci s pedagogy – podle potřeb dětí s OMJ</a:t>
            </a:r>
          </a:p>
          <a:p>
            <a:r>
              <a:rPr lang="cs-CZ" dirty="0" smtClean="0"/>
              <a:t>Požadavky při výběru:   </a:t>
            </a:r>
          </a:p>
          <a:p>
            <a:pPr lvl="1"/>
            <a:r>
              <a:rPr lang="cs-CZ" dirty="0" smtClean="0"/>
              <a:t>Kvalifikace asistenta pedagoga podle zákona o pedagogických pracovnících č. 563/2004 Sb.</a:t>
            </a:r>
          </a:p>
          <a:p>
            <a:pPr lvl="1"/>
            <a:r>
              <a:rPr lang="cs-CZ" dirty="0" smtClean="0"/>
              <a:t>Znalost požadovaného cizího jazyka na komunikativní úrovni </a:t>
            </a:r>
          </a:p>
          <a:p>
            <a:pPr lvl="1"/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98028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12804"/>
          </a:xfrm>
        </p:spPr>
        <p:txBody>
          <a:bodyPr/>
          <a:lstStyle/>
          <a:p>
            <a:r>
              <a:rPr lang="cs-CZ" dirty="0" smtClean="0"/>
              <a:t>Intenzívní kurz </a:t>
            </a:r>
            <a:r>
              <a:rPr lang="cs-CZ" dirty="0" err="1" smtClean="0"/>
              <a:t>čj</a:t>
            </a:r>
            <a:r>
              <a:rPr lang="cs-CZ" dirty="0" smtClean="0"/>
              <a:t> - doučování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Počet dětí ve skupině je 3-5 zapsaných, během kurzu se mohou měnit</a:t>
            </a:r>
          </a:p>
          <a:p>
            <a:r>
              <a:rPr lang="cs-CZ" dirty="0" smtClean="0"/>
              <a:t>Kurz vede pedagog, asistent pedagoga – mohou to být i studenti 4.a 5.ročníků fakult s pedagogickým zaměřením</a:t>
            </a:r>
          </a:p>
          <a:p>
            <a:r>
              <a:rPr lang="cs-CZ" dirty="0" smtClean="0"/>
              <a:t>Registraci provádí rodič dítěte s OMJ</a:t>
            </a:r>
          </a:p>
          <a:p>
            <a:r>
              <a:rPr lang="cs-CZ" dirty="0" smtClean="0"/>
              <a:t>Doučování pro přihlášené je povinné, nepřítomnost omluvena </a:t>
            </a:r>
            <a:r>
              <a:rPr lang="cs-CZ" dirty="0" err="1" smtClean="0"/>
              <a:t>zákon.zást</a:t>
            </a:r>
            <a:r>
              <a:rPr lang="cs-CZ" dirty="0" smtClean="0"/>
              <a:t>.</a:t>
            </a:r>
          </a:p>
          <a:p>
            <a:r>
              <a:rPr lang="cs-CZ" dirty="0" smtClean="0"/>
              <a:t>Vede se docházka dětí a třídní kniha</a:t>
            </a:r>
          </a:p>
          <a:p>
            <a:r>
              <a:rPr lang="cs-CZ" dirty="0" smtClean="0"/>
              <a:t>Intenzita výuky je  60 min týdně, rozložené buď 4 x 15 min. nebo 2x30min</a:t>
            </a:r>
          </a:p>
          <a:p>
            <a:r>
              <a:rPr lang="cs-CZ" dirty="0" smtClean="0"/>
              <a:t>Celkem musí být splněno 960 min (16hod) výuky za 5 měsíců)</a:t>
            </a:r>
          </a:p>
          <a:p>
            <a:r>
              <a:rPr lang="cs-CZ" dirty="0" smtClean="0"/>
              <a:t>Průměrná docházka musí být alespoň 75%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406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26025" y="516532"/>
            <a:ext cx="9478588" cy="1168833"/>
          </a:xfrm>
        </p:spPr>
        <p:txBody>
          <a:bodyPr>
            <a:noAutofit/>
          </a:bodyPr>
          <a:lstStyle/>
          <a:p>
            <a:r>
              <a:rPr lang="cs-CZ" sz="3200" dirty="0" smtClean="0"/>
              <a:t>Doučování </a:t>
            </a:r>
            <a:r>
              <a:rPr lang="cs-CZ" sz="3200" dirty="0"/>
              <a:t>českého jazyka -  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jakou </a:t>
            </a:r>
            <a:r>
              <a:rPr lang="cs-CZ" sz="3200" dirty="0"/>
              <a:t>formou se uskutečňuje v mateřské škole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87388" y="1810871"/>
            <a:ext cx="9317225" cy="4464423"/>
          </a:xfrm>
        </p:spPr>
        <p:txBody>
          <a:bodyPr>
            <a:normAutofit/>
          </a:bodyPr>
          <a:lstStyle/>
          <a:p>
            <a:r>
              <a:rPr lang="cs-CZ" b="1" dirty="0" smtClean="0"/>
              <a:t>Začínáme  </a:t>
            </a:r>
            <a:r>
              <a:rPr lang="cs-CZ" b="1" dirty="0"/>
              <a:t>s tím, co už dítě umí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	je vhodné </a:t>
            </a:r>
            <a:r>
              <a:rPr lang="cs-CZ" b="1" dirty="0" smtClean="0"/>
              <a:t>znát </a:t>
            </a:r>
            <a:r>
              <a:rPr lang="cs-CZ" b="1" dirty="0"/>
              <a:t>pár slov v rodném jazyce dítěte </a:t>
            </a:r>
            <a:r>
              <a:rPr lang="cs-CZ" dirty="0"/>
              <a:t>(pojď, jíst, koupelna atd.),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	</a:t>
            </a:r>
            <a:r>
              <a:rPr lang="cs-CZ" dirty="0"/>
              <a:t>n</a:t>
            </a:r>
            <a:r>
              <a:rPr lang="cs-CZ" dirty="0" smtClean="0"/>
              <a:t>ebo zadat </a:t>
            </a:r>
            <a:r>
              <a:rPr lang="cs-CZ" dirty="0"/>
              <a:t>rodičům před nástupem dítěte do školky úkol naučit děti </a:t>
            </a:r>
            <a:r>
              <a:rPr lang="cs-CZ" dirty="0" smtClean="0"/>
              <a:t>	základní  fráze </a:t>
            </a:r>
            <a:r>
              <a:rPr lang="cs-CZ" dirty="0"/>
              <a:t>v </a:t>
            </a:r>
            <a:r>
              <a:rPr lang="cs-CZ" dirty="0" smtClean="0"/>
              <a:t>češtině</a:t>
            </a:r>
          </a:p>
          <a:p>
            <a:pPr marL="0" indent="0">
              <a:buNone/>
            </a:pPr>
            <a:r>
              <a:rPr lang="cs-CZ" dirty="0" smtClean="0"/>
              <a:t> </a:t>
            </a:r>
            <a:r>
              <a:rPr lang="cs-CZ" dirty="0"/>
              <a:t>	</a:t>
            </a:r>
            <a:r>
              <a:rPr lang="cs-CZ" b="1" dirty="0" smtClean="0"/>
              <a:t>komunikační </a:t>
            </a:r>
            <a:r>
              <a:rPr lang="cs-CZ" b="1" dirty="0"/>
              <a:t>kartičky </a:t>
            </a:r>
            <a:r>
              <a:rPr lang="cs-CZ" dirty="0" smtClean="0"/>
              <a:t>( pro děti s PAS ).</a:t>
            </a:r>
            <a:endParaRPr lang="cs-CZ" dirty="0"/>
          </a:p>
          <a:p>
            <a:pPr lvl="0"/>
            <a:r>
              <a:rPr lang="cs-CZ" b="1" dirty="0"/>
              <a:t>Z</a:t>
            </a:r>
            <a:r>
              <a:rPr lang="cs-CZ" b="1" dirty="0" smtClean="0"/>
              <a:t>ačínáme </a:t>
            </a:r>
            <a:r>
              <a:rPr lang="cs-CZ" b="1" dirty="0"/>
              <a:t>pomalu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	Nejdříve necháme dítě, aby si zvyklo </a:t>
            </a:r>
            <a:r>
              <a:rPr lang="cs-CZ" dirty="0"/>
              <a:t>na situaci ve třídě</a:t>
            </a:r>
            <a:r>
              <a:rPr lang="cs-CZ" dirty="0" smtClean="0"/>
              <a:t>, pak </a:t>
            </a:r>
            <a:r>
              <a:rPr lang="cs-CZ" dirty="0"/>
              <a:t>na něj </a:t>
            </a:r>
            <a:r>
              <a:rPr lang="cs-CZ" dirty="0" smtClean="0"/>
              <a:t>	začneme </a:t>
            </a:r>
            <a:r>
              <a:rPr lang="cs-CZ" dirty="0"/>
              <a:t>mluvit v češtině, ptát se ho a dávat mu </a:t>
            </a:r>
            <a:r>
              <a:rPr lang="cs-CZ" dirty="0" smtClean="0"/>
              <a:t>pokyny</a:t>
            </a:r>
          </a:p>
          <a:p>
            <a:r>
              <a:rPr lang="cs-CZ" b="1" dirty="0" smtClean="0"/>
              <a:t>Rozvíjení </a:t>
            </a:r>
            <a:r>
              <a:rPr lang="cs-CZ" b="1" dirty="0"/>
              <a:t>komunikaci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	Kombinujeme </a:t>
            </a:r>
            <a:r>
              <a:rPr lang="cs-CZ" dirty="0"/>
              <a:t>slova s různými typy gest, předváděním nebo mimikou. </a:t>
            </a:r>
            <a:r>
              <a:rPr lang="cs-CZ" dirty="0" smtClean="0"/>
              <a:t>	Snažíme se </a:t>
            </a:r>
            <a:r>
              <a:rPr lang="cs-CZ" dirty="0"/>
              <a:t>děti zapojit do všech aktivit, ale </a:t>
            </a:r>
            <a:r>
              <a:rPr lang="cs-CZ" dirty="0" smtClean="0"/>
              <a:t>nenutíme </a:t>
            </a:r>
            <a:r>
              <a:rPr lang="cs-CZ" dirty="0"/>
              <a:t>je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Důležitá je názornost - komunikační </a:t>
            </a:r>
            <a:r>
              <a:rPr lang="cs-CZ" dirty="0"/>
              <a:t>kartičky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064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43953" y="624110"/>
            <a:ext cx="9460660" cy="109711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Doučování </a:t>
            </a:r>
            <a:r>
              <a:rPr lang="cs-CZ" dirty="0"/>
              <a:t>českého jazyka </a:t>
            </a:r>
            <a:r>
              <a:rPr lang="cs-CZ" dirty="0" smtClean="0"/>
              <a:t>– </a:t>
            </a:r>
            <a:br>
              <a:rPr lang="cs-CZ" dirty="0" smtClean="0"/>
            </a:br>
            <a:r>
              <a:rPr lang="cs-CZ" dirty="0" smtClean="0"/>
              <a:t>jakou </a:t>
            </a:r>
            <a:r>
              <a:rPr lang="cs-CZ" dirty="0"/>
              <a:t>formou se uskutečňuje v mateřské škole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43953" y="1721224"/>
            <a:ext cx="8915400" cy="4697505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cs-CZ" sz="1900" b="1" dirty="0"/>
              <a:t>P</a:t>
            </a:r>
            <a:r>
              <a:rPr lang="cs-CZ" sz="1900" b="1" dirty="0" smtClean="0"/>
              <a:t>oskytnutí bezpečného místa</a:t>
            </a:r>
          </a:p>
          <a:p>
            <a:pPr marL="0" lvl="0" indent="0">
              <a:buNone/>
            </a:pPr>
            <a:r>
              <a:rPr lang="cs-CZ" sz="1900" b="1" dirty="0"/>
              <a:t>	</a:t>
            </a:r>
            <a:r>
              <a:rPr lang="cs-CZ" sz="1900" dirty="0" smtClean="0"/>
              <a:t>pomocí </a:t>
            </a:r>
            <a:r>
              <a:rPr lang="cs-CZ" sz="1900" dirty="0"/>
              <a:t>míst a aktivit, ve kterých může figurovat i s malou nebo žádnou 	</a:t>
            </a:r>
            <a:r>
              <a:rPr lang="cs-CZ" sz="1900" dirty="0" smtClean="0"/>
              <a:t>znalostí 	češtiny </a:t>
            </a:r>
            <a:r>
              <a:rPr lang="cs-CZ" sz="1900" dirty="0"/>
              <a:t>a bez obavy z </a:t>
            </a:r>
            <a:r>
              <a:rPr lang="cs-CZ" sz="1900" dirty="0" smtClean="0"/>
              <a:t>komunikace</a:t>
            </a:r>
          </a:p>
          <a:p>
            <a:pPr marL="0" lvl="0" indent="0">
              <a:buNone/>
            </a:pPr>
            <a:r>
              <a:rPr lang="cs-CZ" sz="1900" dirty="0" smtClean="0"/>
              <a:t> 	</a:t>
            </a:r>
            <a:r>
              <a:rPr lang="cs-CZ" sz="1900" dirty="0" err="1" smtClean="0"/>
              <a:t>Vyhraďit</a:t>
            </a:r>
            <a:r>
              <a:rPr lang="cs-CZ" sz="1900" dirty="0" smtClean="0"/>
              <a:t> </a:t>
            </a:r>
            <a:r>
              <a:rPr lang="cs-CZ" sz="1900" dirty="0"/>
              <a:t>mu "bezpečné místo", kde bude mít něco známého (např. </a:t>
            </a:r>
            <a:r>
              <a:rPr lang="cs-CZ" sz="1900" dirty="0" smtClean="0"/>
              <a:t>	obrázkovou 	knížku </a:t>
            </a:r>
            <a:r>
              <a:rPr lang="cs-CZ" sz="1900" dirty="0"/>
              <a:t>z domova) a kde bude mít chvíli klidu od cizojazyčného </a:t>
            </a:r>
            <a:r>
              <a:rPr lang="cs-CZ" sz="1900" dirty="0" smtClean="0"/>
              <a:t>	prostředí</a:t>
            </a:r>
            <a:r>
              <a:rPr lang="cs-CZ" sz="1900" dirty="0"/>
              <a:t>.</a:t>
            </a:r>
          </a:p>
          <a:p>
            <a:pPr lvl="0"/>
            <a:r>
              <a:rPr lang="cs-CZ" sz="1900" b="1" dirty="0"/>
              <a:t>N</a:t>
            </a:r>
            <a:r>
              <a:rPr lang="cs-CZ" sz="1900" b="1" dirty="0" smtClean="0"/>
              <a:t>echat </a:t>
            </a:r>
            <a:r>
              <a:rPr lang="cs-CZ" sz="1900" b="1" dirty="0"/>
              <a:t>pomáhat i české děti</a:t>
            </a:r>
            <a:endParaRPr lang="cs-CZ" sz="1900" dirty="0"/>
          </a:p>
          <a:p>
            <a:pPr marL="0" indent="0">
              <a:buNone/>
            </a:pPr>
            <a:r>
              <a:rPr lang="cs-CZ" sz="1900" dirty="0" smtClean="0"/>
              <a:t>	Ukážeme ostatním </a:t>
            </a:r>
            <a:r>
              <a:rPr lang="cs-CZ" sz="1900" dirty="0"/>
              <a:t>dětem, jak komunikovat s dětmi s </a:t>
            </a:r>
            <a:r>
              <a:rPr lang="cs-CZ" sz="1900" dirty="0" smtClean="0"/>
              <a:t>OMJ</a:t>
            </a:r>
          </a:p>
          <a:p>
            <a:pPr marL="0" indent="0">
              <a:buNone/>
            </a:pPr>
            <a:r>
              <a:rPr lang="cs-CZ" sz="1900" dirty="0"/>
              <a:t>	</a:t>
            </a:r>
            <a:r>
              <a:rPr lang="cs-CZ" sz="1900" dirty="0" smtClean="0"/>
              <a:t>povzbuzujeme obě strany </a:t>
            </a:r>
            <a:r>
              <a:rPr lang="cs-CZ" sz="1900" dirty="0"/>
              <a:t>k vzájemné </a:t>
            </a:r>
            <a:r>
              <a:rPr lang="cs-CZ" sz="1900" dirty="0" smtClean="0"/>
              <a:t>interakci - děti </a:t>
            </a:r>
            <a:r>
              <a:rPr lang="cs-CZ" sz="1900" dirty="0"/>
              <a:t>s OMJ tak získají další </a:t>
            </a:r>
            <a:r>
              <a:rPr lang="cs-CZ" sz="1900" dirty="0" smtClean="0"/>
              <a:t>	vzory češtiny</a:t>
            </a:r>
            <a:r>
              <a:rPr lang="cs-CZ" sz="1900" dirty="0"/>
              <a:t>.</a:t>
            </a:r>
          </a:p>
          <a:p>
            <a:pPr lvl="0"/>
            <a:r>
              <a:rPr lang="cs-CZ" sz="1900" b="1" dirty="0" smtClean="0"/>
              <a:t>Zvětšování a rozšiřování </a:t>
            </a:r>
            <a:endParaRPr lang="cs-CZ" sz="1900" dirty="0"/>
          </a:p>
          <a:p>
            <a:pPr marL="0" indent="0">
              <a:buNone/>
            </a:pPr>
            <a:r>
              <a:rPr lang="cs-CZ" sz="1900" dirty="0" smtClean="0"/>
              <a:t>	Začínáme </a:t>
            </a:r>
            <a:r>
              <a:rPr lang="cs-CZ" sz="1900" dirty="0"/>
              <a:t>s tím, co už dítě umí, a </a:t>
            </a:r>
            <a:r>
              <a:rPr lang="cs-CZ" sz="1900" dirty="0" smtClean="0"/>
              <a:t>rozšiřujeme to</a:t>
            </a:r>
            <a:r>
              <a:rPr lang="cs-CZ" sz="1900" dirty="0"/>
              <a:t>. </a:t>
            </a:r>
            <a:endParaRPr lang="cs-CZ" sz="1900" dirty="0" smtClean="0"/>
          </a:p>
          <a:p>
            <a:pPr marL="0" indent="0">
              <a:buNone/>
            </a:pPr>
            <a:r>
              <a:rPr lang="cs-CZ" sz="1900" dirty="0"/>
              <a:t>	</a:t>
            </a:r>
            <a:r>
              <a:rPr lang="cs-CZ" sz="1900" dirty="0" smtClean="0"/>
              <a:t>Používat </a:t>
            </a:r>
            <a:r>
              <a:rPr lang="cs-CZ" sz="1900" dirty="0"/>
              <a:t>„komentující“ </a:t>
            </a:r>
            <a:r>
              <a:rPr lang="cs-CZ" sz="1900" dirty="0" smtClean="0"/>
              <a:t>učení</a:t>
            </a:r>
            <a:r>
              <a:rPr lang="cs-CZ" sz="1900" dirty="0"/>
              <a:t>, jako když </a:t>
            </a:r>
            <a:r>
              <a:rPr lang="cs-CZ" sz="1900" dirty="0" smtClean="0"/>
              <a:t>učíme </a:t>
            </a:r>
            <a:r>
              <a:rPr lang="cs-CZ" sz="1900" dirty="0"/>
              <a:t>jakékoliv malé dítě </a:t>
            </a:r>
            <a:r>
              <a:rPr lang="cs-CZ" sz="1900" dirty="0" smtClean="0"/>
              <a:t>	mateřštinu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064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82589" y="624110"/>
            <a:ext cx="9622024" cy="111504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Doučování </a:t>
            </a:r>
            <a:r>
              <a:rPr lang="cs-CZ" dirty="0"/>
              <a:t>českého jazyka </a:t>
            </a:r>
            <a:r>
              <a:rPr lang="cs-CZ" dirty="0" smtClean="0"/>
              <a:t>– </a:t>
            </a:r>
            <a:br>
              <a:rPr lang="cs-CZ" dirty="0" smtClean="0"/>
            </a:br>
            <a:r>
              <a:rPr lang="cs-CZ" dirty="0" smtClean="0"/>
              <a:t> </a:t>
            </a:r>
            <a:r>
              <a:rPr lang="cs-CZ" dirty="0"/>
              <a:t>jakou formou se uskutečňuje v mateřské škole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61882" y="1882588"/>
            <a:ext cx="9442730" cy="4028634"/>
          </a:xfrm>
        </p:spPr>
        <p:txBody>
          <a:bodyPr>
            <a:normAutofit/>
          </a:bodyPr>
          <a:lstStyle/>
          <a:p>
            <a:pPr lvl="0"/>
            <a:r>
              <a:rPr lang="cs-CZ" b="1" dirty="0" smtClean="0"/>
              <a:t>Zvyšujeme </a:t>
            </a:r>
            <a:r>
              <a:rPr lang="cs-CZ" b="1" dirty="0"/>
              <a:t>očekávání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	Požadujeme </a:t>
            </a:r>
            <a:r>
              <a:rPr lang="cs-CZ" dirty="0"/>
              <a:t>verbální odpověď místo gest, pokud to vypadá, že by dítě už </a:t>
            </a:r>
            <a:r>
              <a:rPr lang="cs-CZ" dirty="0" smtClean="0"/>
              <a:t>	mohlo </a:t>
            </a:r>
            <a:r>
              <a:rPr lang="cs-CZ" dirty="0"/>
              <a:t>umět trochu mluvit.</a:t>
            </a:r>
          </a:p>
          <a:p>
            <a:pPr lvl="0"/>
            <a:r>
              <a:rPr lang="cs-CZ" b="1" dirty="0" smtClean="0"/>
              <a:t>Používat </a:t>
            </a:r>
            <a:r>
              <a:rPr lang="cs-CZ" b="1" dirty="0"/>
              <a:t>opakování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	Říkáme </a:t>
            </a:r>
            <a:r>
              <a:rPr lang="cs-CZ" dirty="0"/>
              <a:t>věci víckrát, aby dítě mělo čas je vstřebat a porozumět jim.</a:t>
            </a:r>
          </a:p>
          <a:p>
            <a:r>
              <a:rPr lang="cs-CZ" b="1" dirty="0" smtClean="0"/>
              <a:t>Mluvit o </a:t>
            </a:r>
            <a:r>
              <a:rPr lang="cs-CZ" b="1" dirty="0"/>
              <a:t>tom co je teď a tady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	Mluvíme a popisujeme současnou </a:t>
            </a:r>
            <a:r>
              <a:rPr lang="cs-CZ" dirty="0"/>
              <a:t>situaci, aby dítě mohlo porozumět kontextu </a:t>
            </a:r>
            <a:r>
              <a:rPr lang="cs-CZ" dirty="0" smtClean="0"/>
              <a:t>	komunikace</a:t>
            </a:r>
            <a:r>
              <a:rPr lang="cs-CZ" dirty="0"/>
              <a:t>.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Slovně popisujeme </a:t>
            </a:r>
            <a:r>
              <a:rPr lang="cs-CZ" dirty="0"/>
              <a:t>co právě </a:t>
            </a:r>
            <a:r>
              <a:rPr lang="cs-CZ" dirty="0" smtClean="0"/>
              <a:t>děláme.</a:t>
            </a:r>
          </a:p>
          <a:p>
            <a:pPr marL="0" indent="0">
              <a:buNone/>
            </a:pPr>
            <a:r>
              <a:rPr lang="cs-CZ" dirty="0"/>
              <a:t>	(</a:t>
            </a:r>
            <a:r>
              <a:rPr lang="cs-CZ" dirty="0" smtClean="0"/>
              <a:t>Povídání </a:t>
            </a:r>
            <a:r>
              <a:rPr lang="cs-CZ" dirty="0"/>
              <a:t>o počasí nebo o zážitcích z prázdnin je zpočátku příliš abstraktní. )</a:t>
            </a:r>
          </a:p>
        </p:txBody>
      </p:sp>
    </p:spTree>
    <p:extLst>
      <p:ext uri="{BB962C8B-B14F-4D97-AF65-F5344CB8AC3E}">
        <p14:creationId xmlns:p14="http://schemas.microsoft.com/office/powerpoint/2010/main" val="248064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10871" y="624110"/>
            <a:ext cx="9693741" cy="12808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Doučování </a:t>
            </a:r>
            <a:r>
              <a:rPr lang="cs-CZ" dirty="0"/>
              <a:t>českého jazyka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-  </a:t>
            </a:r>
            <a:r>
              <a:rPr lang="cs-CZ" dirty="0"/>
              <a:t>jakou formou se uskutečňuje v mateřské škole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10871" y="1904999"/>
            <a:ext cx="9693741" cy="4459941"/>
          </a:xfrm>
        </p:spPr>
        <p:txBody>
          <a:bodyPr>
            <a:normAutofit lnSpcReduction="10000"/>
          </a:bodyPr>
          <a:lstStyle/>
          <a:p>
            <a:pPr lvl="0"/>
            <a:r>
              <a:rPr lang="cs-CZ" b="1" dirty="0" smtClean="0"/>
              <a:t>dolaďovat </a:t>
            </a:r>
            <a:r>
              <a:rPr lang="cs-CZ" b="1" dirty="0"/>
              <a:t>sdělení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	volit jinou formulaci </a:t>
            </a:r>
            <a:r>
              <a:rPr lang="cs-CZ" dirty="0"/>
              <a:t>sdělení, pokud to vypadá, že dítě neporozumělo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snažte </a:t>
            </a:r>
            <a:r>
              <a:rPr lang="cs-CZ" dirty="0"/>
              <a:t>se používat </a:t>
            </a:r>
            <a:r>
              <a:rPr lang="cs-CZ" dirty="0" smtClean="0"/>
              <a:t>výrazy</a:t>
            </a:r>
            <a:r>
              <a:rPr lang="cs-CZ" dirty="0"/>
              <a:t>, které už dítě zná.</a:t>
            </a:r>
          </a:p>
          <a:p>
            <a:pPr lvl="0"/>
            <a:r>
              <a:rPr lang="cs-CZ" b="1" dirty="0" smtClean="0"/>
              <a:t>nabízet </a:t>
            </a:r>
            <a:r>
              <a:rPr lang="cs-CZ" b="1" dirty="0"/>
              <a:t>ustálený program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	Pomůže </a:t>
            </a:r>
            <a:r>
              <a:rPr lang="cs-CZ" dirty="0"/>
              <a:t>to dětem rychle se naučit, kam jít a co tam dělat, takže se brzy mohou </a:t>
            </a:r>
            <a:r>
              <a:rPr lang="cs-CZ" dirty="0" smtClean="0"/>
              <a:t>	stát součástí </a:t>
            </a:r>
            <a:r>
              <a:rPr lang="cs-CZ" dirty="0"/>
              <a:t>třídního kolektivu.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Využívat </a:t>
            </a:r>
            <a:r>
              <a:rPr lang="cs-CZ" dirty="0"/>
              <a:t>například metody strukturovaného učení. </a:t>
            </a:r>
          </a:p>
          <a:p>
            <a:pPr lvl="0"/>
            <a:r>
              <a:rPr lang="cs-CZ" b="1" dirty="0" smtClean="0"/>
              <a:t>zajišťovat </a:t>
            </a:r>
            <a:r>
              <a:rPr lang="cs-CZ" b="1" dirty="0"/>
              <a:t>inkluzi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	Oslovovat </a:t>
            </a:r>
            <a:r>
              <a:rPr lang="cs-CZ" dirty="0"/>
              <a:t>dítě jeho vlastním jménem, </a:t>
            </a:r>
            <a:r>
              <a:rPr lang="cs-CZ" dirty="0" smtClean="0"/>
              <a:t> zapojovat </a:t>
            </a:r>
            <a:r>
              <a:rPr lang="cs-CZ" dirty="0"/>
              <a:t>do skupinových aktivit.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Mít  </a:t>
            </a:r>
            <a:r>
              <a:rPr lang="cs-CZ" dirty="0"/>
              <a:t>pro ně vždy připravenou </a:t>
            </a:r>
            <a:r>
              <a:rPr lang="cs-CZ" dirty="0" smtClean="0"/>
              <a:t>aktivitu</a:t>
            </a:r>
          </a:p>
          <a:p>
            <a:pPr marL="0" indent="0">
              <a:buNone/>
            </a:pPr>
            <a:r>
              <a:rPr lang="cs-CZ" dirty="0" smtClean="0"/>
              <a:t>	při </a:t>
            </a:r>
            <a:r>
              <a:rPr lang="cs-CZ" dirty="0"/>
              <a:t>přípravě </a:t>
            </a:r>
            <a:r>
              <a:rPr lang="cs-CZ" dirty="0" smtClean="0"/>
              <a:t>programu přemýšlet </a:t>
            </a:r>
            <a:r>
              <a:rPr lang="cs-CZ" dirty="0"/>
              <a:t>i nad tím, co budou dělat tyto konkrétní děti.</a:t>
            </a:r>
            <a:br>
              <a:rPr lang="cs-CZ" dirty="0"/>
            </a:b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48064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0165" y="624110"/>
            <a:ext cx="9514447" cy="921661"/>
          </a:xfrm>
        </p:spPr>
        <p:txBody>
          <a:bodyPr>
            <a:normAutofit/>
          </a:bodyPr>
          <a:lstStyle/>
          <a:p>
            <a:r>
              <a:rPr lang="cs-CZ" dirty="0" smtClean="0"/>
              <a:t>Děti s OMJ v MŠ bez Výzvy 28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Možnost získat finance na asistenta  prostřednictvím podpůrných opatření</a:t>
            </a:r>
            <a:endParaRPr lang="cs-CZ" dirty="0"/>
          </a:p>
          <a:p>
            <a:r>
              <a:rPr lang="cs-CZ" dirty="0" smtClean="0"/>
              <a:t>Rodiče </a:t>
            </a:r>
            <a:r>
              <a:rPr lang="cs-CZ" dirty="0"/>
              <a:t>s dítětem poslat do ŠPZ (poradna</a:t>
            </a:r>
            <a:r>
              <a:rPr lang="cs-CZ" dirty="0" smtClean="0"/>
              <a:t>)</a:t>
            </a:r>
          </a:p>
          <a:p>
            <a:r>
              <a:rPr lang="cs-CZ" dirty="0" smtClean="0"/>
              <a:t>na </a:t>
            </a:r>
            <a:r>
              <a:rPr lang="cs-CZ" dirty="0"/>
              <a:t>základě doporučení dostane MŠ finance na realizaci podpůrných opatření pro dítě, což může být i výuka češtiny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331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Stáže </a:t>
            </a:r>
            <a:r>
              <a:rPr lang="cs-CZ" dirty="0"/>
              <a:t>v zahraničí  -  zkušenosti ze Švédska, Finska </a:t>
            </a:r>
            <a:r>
              <a:rPr lang="cs-CZ" dirty="0" smtClean="0"/>
              <a:t>,  Anglie, Portugalska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517" y="2133600"/>
            <a:ext cx="5668792" cy="3778250"/>
          </a:xfrm>
        </p:spPr>
      </p:pic>
      <p:pic>
        <p:nvPicPr>
          <p:cNvPr id="5" name="Picture 3" descr="vlajk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79" y="2133600"/>
            <a:ext cx="3405550" cy="170277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881" y="2133600"/>
            <a:ext cx="2940731" cy="17027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913" y="4920343"/>
            <a:ext cx="3338058" cy="161792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79" y="4767943"/>
            <a:ext cx="3405550" cy="177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6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Cílem referátu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přiblížit </a:t>
            </a:r>
            <a:r>
              <a:rPr lang="cs-CZ" dirty="0"/>
              <a:t>vzdělávání dětí s odlišným mateřským jazykem v rámci inkluzívního vzdělávání v konkrétní mateřské škole, která je zapojená do operačního programu Prahy – pól růstu ČR tzv. Výzvy 28 - INKLUZE A MULTIKULTURNÍ VZDĚLÁVÁNÍ.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262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1"/>
            <a:ext cx="8911687" cy="899890"/>
          </a:xfrm>
        </p:spPr>
        <p:txBody>
          <a:bodyPr>
            <a:normAutofit fontScale="90000"/>
          </a:bodyPr>
          <a:lstStyle/>
          <a:p>
            <a:r>
              <a:rPr lang="cs-CZ" dirty="0"/>
              <a:t>Č</a:t>
            </a:r>
            <a:r>
              <a:rPr lang="cs-CZ" dirty="0" smtClean="0"/>
              <a:t>tyřdenní stáže pedagogických pracovníků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524001"/>
            <a:ext cx="8915400" cy="4452535"/>
          </a:xfrm>
        </p:spPr>
        <p:txBody>
          <a:bodyPr/>
          <a:lstStyle/>
          <a:p>
            <a:r>
              <a:rPr lang="cs-CZ" dirty="0" smtClean="0"/>
              <a:t>Rozšířit odbornost pedagogů</a:t>
            </a:r>
          </a:p>
          <a:p>
            <a:r>
              <a:rPr lang="cs-CZ" dirty="0" smtClean="0"/>
              <a:t>Účast v zahraniční škole země EU, která má zkušenosti s dětmi s OMJ</a:t>
            </a:r>
          </a:p>
          <a:p>
            <a:r>
              <a:rPr lang="cs-CZ" dirty="0" smtClean="0"/>
              <a:t>Formou pozorování nebo stínování učitelů v hostitelské škole</a:t>
            </a:r>
          </a:p>
          <a:p>
            <a:r>
              <a:rPr lang="cs-CZ" dirty="0" smtClean="0"/>
              <a:t>Řízené diskuse a konzultace s učiteli</a:t>
            </a:r>
          </a:p>
          <a:p>
            <a:r>
              <a:rPr lang="cs-CZ" dirty="0" smtClean="0"/>
              <a:t>Setkání s dětmi a učiteli v hostitelské škole </a:t>
            </a:r>
          </a:p>
          <a:p>
            <a:r>
              <a:rPr lang="cs-CZ" dirty="0" smtClean="0"/>
              <a:t>Sdílení zkušeností v domácí škole  - workshop, prezentace, zápis</a:t>
            </a:r>
          </a:p>
          <a:p>
            <a:r>
              <a:rPr lang="cs-CZ" dirty="0" smtClean="0"/>
              <a:t>Zveřejnění na webových stránkách vysílající školy</a:t>
            </a:r>
          </a:p>
          <a:p>
            <a:r>
              <a:rPr lang="cs-CZ" dirty="0" smtClean="0"/>
              <a:t>1 pedagog se může zúčastnit max. 2 stáží během trvání projektu</a:t>
            </a:r>
          </a:p>
          <a:p>
            <a:r>
              <a:rPr lang="cs-CZ" dirty="0" smtClean="0"/>
              <a:t>Škola může zažádat max. o 10 jednotek </a:t>
            </a:r>
          </a:p>
          <a:p>
            <a:r>
              <a:rPr lang="cs-CZ" dirty="0" smtClean="0"/>
              <a:t>Učitelé mají vše finančně pokryto – náklady na cestu, ubytování, stravu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444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Poznatky ze stáže ve Švédsku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Předškolní vzdělávání – školka je od 1 roku</a:t>
            </a:r>
          </a:p>
          <a:p>
            <a:pPr lvl="0"/>
            <a:r>
              <a:rPr lang="cs-CZ" dirty="0"/>
              <a:t>Předškolní třída – nultý ročník je od 6 let</a:t>
            </a:r>
          </a:p>
          <a:p>
            <a:pPr lvl="0"/>
            <a:r>
              <a:rPr lang="cs-CZ" dirty="0"/>
              <a:t>Základní škola – od 7 let</a:t>
            </a:r>
          </a:p>
          <a:p>
            <a:pPr lvl="0"/>
            <a:r>
              <a:rPr lang="cs-CZ" dirty="0"/>
              <a:t>Střední škola – od 16 let</a:t>
            </a:r>
          </a:p>
          <a:p>
            <a:pPr lvl="0"/>
            <a:r>
              <a:rPr lang="cs-CZ" dirty="0"/>
              <a:t>Vysoká škola – od 19 let</a:t>
            </a:r>
          </a:p>
          <a:p>
            <a:endParaRPr lang="cs-CZ" dirty="0"/>
          </a:p>
        </p:txBody>
      </p:sp>
      <p:pic>
        <p:nvPicPr>
          <p:cNvPr id="4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799991">
            <a:off x="3428156" y="4290116"/>
            <a:ext cx="4008116" cy="2404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7188" y="1358780"/>
            <a:ext cx="2890912" cy="48181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228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449938"/>
            <a:ext cx="8911687" cy="725719"/>
          </a:xfrm>
        </p:spPr>
        <p:txBody>
          <a:bodyPr/>
          <a:lstStyle/>
          <a:p>
            <a:r>
              <a:rPr lang="cs-CZ" sz="3200" dirty="0" smtClean="0"/>
              <a:t>Návštěva</a:t>
            </a:r>
            <a:r>
              <a:rPr lang="cs-CZ" dirty="0" smtClean="0"/>
              <a:t> MŠ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393371"/>
            <a:ext cx="8915400" cy="4811486"/>
          </a:xfrm>
        </p:spPr>
        <p:txBody>
          <a:bodyPr>
            <a:normAutofit/>
          </a:bodyPr>
          <a:lstStyle/>
          <a:p>
            <a:pPr lvl="0">
              <a:lnSpc>
                <a:spcPct val="60000"/>
              </a:lnSpc>
            </a:pPr>
            <a:r>
              <a:rPr lang="cs-CZ" dirty="0"/>
              <a:t>2 třídy</a:t>
            </a:r>
          </a:p>
          <a:p>
            <a:pPr lvl="0">
              <a:lnSpc>
                <a:spcPct val="60000"/>
              </a:lnSpc>
            </a:pPr>
            <a:r>
              <a:rPr lang="cs-CZ" dirty="0"/>
              <a:t>V 1 třídě maximálně 8 - 12 dětí – z toho 2/3 dětí s OMJ</a:t>
            </a:r>
          </a:p>
          <a:p>
            <a:pPr lvl="0">
              <a:lnSpc>
                <a:spcPct val="60000"/>
              </a:lnSpc>
            </a:pPr>
            <a:r>
              <a:rPr lang="cs-CZ" dirty="0"/>
              <a:t>OMJ převážně - Somálsko</a:t>
            </a:r>
          </a:p>
          <a:p>
            <a:pPr lvl="0">
              <a:lnSpc>
                <a:spcPct val="60000"/>
              </a:lnSpc>
            </a:pPr>
            <a:r>
              <a:rPr lang="cs-CZ" dirty="0"/>
              <a:t>Místo hraček přírodniny</a:t>
            </a:r>
          </a:p>
          <a:p>
            <a:pPr lvl="0">
              <a:lnSpc>
                <a:spcPct val="60000"/>
              </a:lnSpc>
            </a:pPr>
            <a:r>
              <a:rPr lang="cs-CZ" dirty="0"/>
              <a:t>Školka má mnoho různých místností, rozdělených dle činností</a:t>
            </a:r>
          </a:p>
          <a:p>
            <a:pPr lvl="0">
              <a:lnSpc>
                <a:spcPct val="60000"/>
              </a:lnSpc>
            </a:pPr>
            <a:r>
              <a:rPr lang="cs-CZ" dirty="0"/>
              <a:t>Hodně koutků pro děti</a:t>
            </a:r>
          </a:p>
          <a:p>
            <a:pPr lvl="0">
              <a:lnSpc>
                <a:spcPct val="60000"/>
              </a:lnSpc>
            </a:pPr>
            <a:r>
              <a:rPr lang="cs-CZ" dirty="0"/>
              <a:t>Děti hodně samostatné</a:t>
            </a:r>
          </a:p>
          <a:p>
            <a:pPr lvl="0">
              <a:lnSpc>
                <a:spcPct val="60000"/>
              </a:lnSpc>
            </a:pPr>
            <a:r>
              <a:rPr lang="cs-CZ" dirty="0"/>
              <a:t>Oběd je dětem podáván formou švédských stolů</a:t>
            </a:r>
          </a:p>
          <a:p>
            <a:pPr lvl="0">
              <a:lnSpc>
                <a:spcPct val="60000"/>
              </a:lnSpc>
            </a:pPr>
            <a:r>
              <a:rPr lang="cs-CZ" dirty="0"/>
              <a:t>Dítě si samo nabírá</a:t>
            </a:r>
          </a:p>
          <a:p>
            <a:pPr lvl="0">
              <a:lnSpc>
                <a:spcPct val="60000"/>
              </a:lnSpc>
            </a:pPr>
            <a:r>
              <a:rPr lang="cs-CZ" dirty="0"/>
              <a:t>Pitný režim k obědu, pouze nabídka vody či mléka </a:t>
            </a:r>
          </a:p>
          <a:p>
            <a:pPr lvl="0">
              <a:lnSpc>
                <a:spcPct val="70000"/>
              </a:lnSpc>
            </a:pPr>
            <a:r>
              <a:rPr lang="cs-CZ" dirty="0"/>
              <a:t>Děti se speciálními potřebami se do MŠ integrují bez nákladů</a:t>
            </a:r>
          </a:p>
          <a:p>
            <a:pPr lvl="0">
              <a:lnSpc>
                <a:spcPct val="70000"/>
              </a:lnSpc>
            </a:pPr>
            <a:r>
              <a:rPr lang="cs-CZ" dirty="0"/>
              <a:t>Rodiče respektují pokyny pedagogů</a:t>
            </a:r>
          </a:p>
          <a:p>
            <a:pPr lvl="0">
              <a:lnSpc>
                <a:spcPct val="70000"/>
              </a:lnSpc>
            </a:pPr>
            <a:r>
              <a:rPr lang="cs-CZ" dirty="0"/>
              <a:t>Dítě s OMJ je přirozeně integrováno formou skupinové práce dětí</a:t>
            </a:r>
          </a:p>
          <a:p>
            <a:pPr lvl="0">
              <a:lnSpc>
                <a:spcPct val="70000"/>
              </a:lnSpc>
            </a:pPr>
            <a:r>
              <a:rPr lang="cs-CZ" dirty="0"/>
              <a:t>Jsou využívány názorné didaktické pomůcky</a:t>
            </a:r>
          </a:p>
          <a:p>
            <a:pPr lvl="0">
              <a:lnSpc>
                <a:spcPct val="70000"/>
              </a:lnSpc>
            </a:pPr>
            <a:r>
              <a:rPr lang="cs-CZ" dirty="0"/>
              <a:t>Díky členění místnosti mají asistenti možnost individuálního přístupu k dětem</a:t>
            </a:r>
          </a:p>
          <a:p>
            <a:pPr lvl="0">
              <a:lnSpc>
                <a:spcPct val="70000"/>
              </a:lnSpc>
            </a:pPr>
            <a:r>
              <a:rPr lang="cs-CZ" dirty="0"/>
              <a:t>Převládá projektová výuka a cílí se na prožitek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301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47490"/>
          </a:xfrm>
        </p:spPr>
        <p:txBody>
          <a:bodyPr>
            <a:normAutofit/>
          </a:bodyPr>
          <a:lstStyle/>
          <a:p>
            <a:r>
              <a:rPr lang="cs-CZ" sz="3200" dirty="0"/>
              <a:t>IT technika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654629"/>
            <a:ext cx="8915400" cy="4256593"/>
          </a:xfrm>
        </p:spPr>
        <p:txBody>
          <a:bodyPr/>
          <a:lstStyle/>
          <a:p>
            <a:pPr lvl="0"/>
            <a:r>
              <a:rPr lang="cs-CZ" dirty="0" smtClean="0"/>
              <a:t> </a:t>
            </a:r>
            <a:r>
              <a:rPr lang="cs-CZ" dirty="0"/>
              <a:t>zapojení techniky do výuky</a:t>
            </a:r>
          </a:p>
          <a:p>
            <a:pPr lvl="0"/>
            <a:r>
              <a:rPr lang="cs-CZ" dirty="0" smtClean="0"/>
              <a:t>Učí se,  </a:t>
            </a:r>
            <a:r>
              <a:rPr lang="cs-CZ" dirty="0"/>
              <a:t>že tablet není hračka, ale pomůcka k získání informací</a:t>
            </a:r>
          </a:p>
          <a:p>
            <a:pPr lvl="0"/>
            <a:r>
              <a:rPr lang="cs-CZ" dirty="0"/>
              <a:t>Používat vhodné aplikace</a:t>
            </a:r>
          </a:p>
          <a:p>
            <a:pPr lvl="0"/>
            <a:r>
              <a:rPr lang="cs-CZ" dirty="0"/>
              <a:t>Práce s aplikacemi při práci s textem</a:t>
            </a:r>
          </a:p>
          <a:p>
            <a:pPr lvl="0"/>
            <a:r>
              <a:rPr lang="cs-CZ" dirty="0"/>
              <a:t>Možnost vytvoření vlastní knihy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459" y="4600126"/>
            <a:ext cx="4831086" cy="1892743"/>
          </a:xfrm>
          <a:prstGeom prst="rect">
            <a:avLst/>
          </a:prstGeom>
          <a:noFill/>
          <a:ln w="19046">
            <a:solidFill>
              <a:srgbClr val="000000"/>
            </a:solidFill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1786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38633"/>
          </a:xfrm>
        </p:spPr>
        <p:txBody>
          <a:bodyPr>
            <a:normAutofit/>
          </a:bodyPr>
          <a:lstStyle/>
          <a:p>
            <a:r>
              <a:rPr lang="cs-CZ" sz="3200" dirty="0" smtClean="0"/>
              <a:t>Relaxace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567543"/>
            <a:ext cx="8915400" cy="4343679"/>
          </a:xfrm>
        </p:spPr>
        <p:txBody>
          <a:bodyPr/>
          <a:lstStyle/>
          <a:p>
            <a:pPr lvl="0"/>
            <a:r>
              <a:rPr lang="cs-CZ" dirty="0"/>
              <a:t>Pro klid dítěte je důležité mít svůj prostor</a:t>
            </a:r>
          </a:p>
          <a:p>
            <a:pPr lvl="0"/>
            <a:r>
              <a:rPr lang="cs-CZ" dirty="0"/>
              <a:t>Naučit se odbourávat stres</a:t>
            </a:r>
          </a:p>
          <a:p>
            <a:pPr lvl="0"/>
            <a:r>
              <a:rPr lang="cs-CZ" dirty="0"/>
              <a:t>Relaxační cvičení či masáž (součást pravidelné výchovy)</a:t>
            </a:r>
          </a:p>
          <a:p>
            <a:pPr lvl="0"/>
            <a:r>
              <a:rPr lang="cs-CZ" dirty="0"/>
              <a:t>Škola má být hrou, zábavou a ne stresem</a:t>
            </a:r>
          </a:p>
          <a:p>
            <a:pPr lvl="0"/>
            <a:r>
              <a:rPr lang="cs-CZ" dirty="0"/>
              <a:t>Nic se neučit do písmene, důležité je vše pochopit</a:t>
            </a:r>
          </a:p>
          <a:p>
            <a:pPr lvl="0"/>
            <a:endParaRPr lang="cs-CZ" dirty="0"/>
          </a:p>
          <a:p>
            <a:endParaRPr lang="cs-CZ" dirty="0"/>
          </a:p>
        </p:txBody>
      </p:sp>
      <p:pic>
        <p:nvPicPr>
          <p:cNvPr id="4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799991">
            <a:off x="838184" y="3744687"/>
            <a:ext cx="4425467" cy="2440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99991">
            <a:off x="6928326" y="4273923"/>
            <a:ext cx="4425467" cy="1913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184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89212" y="493482"/>
            <a:ext cx="8911687" cy="834575"/>
          </a:xfrm>
        </p:spPr>
        <p:txBody>
          <a:bodyPr>
            <a:normAutofit/>
          </a:bodyPr>
          <a:lstStyle/>
          <a:p>
            <a:r>
              <a:rPr lang="cs-CZ" sz="3200" dirty="0" smtClean="0"/>
              <a:t>Stáž Švédsko – přínos pro nás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Dlouhodobé roční projekty – podporují inkluzi dětí s OMJ</a:t>
            </a:r>
          </a:p>
          <a:p>
            <a:pPr lvl="0"/>
            <a:r>
              <a:rPr lang="cs-CZ" dirty="0"/>
              <a:t>Důležité pozorovat vše kolem sebe a stále diskutovat </a:t>
            </a:r>
          </a:p>
          <a:p>
            <a:pPr lvl="0"/>
            <a:r>
              <a:rPr lang="cs-CZ" dirty="0"/>
              <a:t> Učit se přemýšlet v souvislostech</a:t>
            </a:r>
          </a:p>
          <a:p>
            <a:pPr lvl="0"/>
            <a:r>
              <a:rPr lang="cs-CZ" dirty="0"/>
              <a:t>Způsob výuky analyzovat a reflektovat</a:t>
            </a:r>
          </a:p>
          <a:p>
            <a:pPr lvl="0"/>
            <a:r>
              <a:rPr lang="cs-CZ" dirty="0"/>
              <a:t>Neustálá spolupráce s ostatními dětmi s OMJ</a:t>
            </a:r>
          </a:p>
          <a:p>
            <a:pPr lvl="0"/>
            <a:r>
              <a:rPr lang="cs-CZ" dirty="0"/>
              <a:t>Nevyhýbat se žádným lidem</a:t>
            </a:r>
          </a:p>
          <a:p>
            <a:pPr lvl="0"/>
            <a:r>
              <a:rPr lang="cs-CZ" dirty="0"/>
              <a:t>Přírodu brát jako velký dar, který jsem schopen ubránit</a:t>
            </a:r>
          </a:p>
          <a:p>
            <a:pPr lvl="0"/>
            <a:r>
              <a:rPr lang="cs-CZ" dirty="0"/>
              <a:t>Týmová práce pedagogů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413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782140"/>
            <a:ext cx="8911687" cy="725719"/>
          </a:xfrm>
        </p:spPr>
        <p:txBody>
          <a:bodyPr/>
          <a:lstStyle/>
          <a:p>
            <a:r>
              <a:rPr lang="cs-CZ" dirty="0"/>
              <a:t>Stáže v </a:t>
            </a:r>
            <a:r>
              <a:rPr lang="cs-CZ" sz="3200" dirty="0"/>
              <a:t>zahraničí</a:t>
            </a:r>
            <a:r>
              <a:rPr lang="cs-CZ" dirty="0"/>
              <a:t>  -  zkušenosti </a:t>
            </a:r>
            <a:r>
              <a:rPr lang="cs-CZ" dirty="0" smtClean="0"/>
              <a:t>z Anglie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589314"/>
            <a:ext cx="8915400" cy="4321908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660066"/>
                </a:solidFill>
                <a:latin typeface="+mj-lt"/>
                <a:cs typeface="Calibri"/>
              </a:rPr>
              <a:t>ZÁKLADNÍ INFORMACE</a:t>
            </a:r>
            <a:r>
              <a:rPr lang="en-US" b="1" dirty="0">
                <a:solidFill>
                  <a:srgbClr val="660066"/>
                </a:solidFill>
                <a:latin typeface="+mj-lt"/>
                <a:cs typeface="Calibri"/>
              </a:rPr>
              <a:t>:</a:t>
            </a:r>
          </a:p>
          <a:p>
            <a:endParaRPr lang="en-US" b="1" dirty="0">
              <a:solidFill>
                <a:srgbClr val="660066"/>
              </a:solidFill>
              <a:latin typeface="+mj-lt"/>
              <a:cs typeface="Calibri"/>
            </a:endParaRPr>
          </a:p>
          <a:p>
            <a:r>
              <a:rPr lang="cs-CZ" dirty="0" smtClean="0">
                <a:cs typeface="Calibri"/>
              </a:rPr>
              <a:t>Komunitní a rodinná mateřská škola</a:t>
            </a:r>
            <a:r>
              <a:rPr lang="en-US" dirty="0" smtClean="0">
                <a:cs typeface="Calibri"/>
              </a:rPr>
              <a:t> </a:t>
            </a:r>
            <a:endParaRPr lang="en-US" dirty="0">
              <a:cs typeface="Calibri"/>
            </a:endParaRPr>
          </a:p>
          <a:p>
            <a:r>
              <a:rPr lang="cs-CZ" dirty="0" smtClean="0">
                <a:cs typeface="Calibri"/>
              </a:rPr>
              <a:t>Založená roku 2003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30 </a:t>
            </a:r>
            <a:r>
              <a:rPr lang="cs-CZ" dirty="0" smtClean="0">
                <a:cs typeface="Calibri"/>
              </a:rPr>
              <a:t>dětí z toho 19 děti</a:t>
            </a:r>
            <a:r>
              <a:rPr lang="en-US" dirty="0" smtClean="0">
                <a:cs typeface="Calibri"/>
              </a:rPr>
              <a:t> </a:t>
            </a:r>
            <a:r>
              <a:rPr lang="en-US" dirty="0">
                <a:cs typeface="Calibri"/>
              </a:rPr>
              <a:t>s OMJ </a:t>
            </a:r>
          </a:p>
          <a:p>
            <a:r>
              <a:rPr lang="en-US" dirty="0" smtClean="0">
                <a:cs typeface="Calibri"/>
              </a:rPr>
              <a:t>1</a:t>
            </a:r>
            <a:r>
              <a:rPr lang="cs-CZ" dirty="0" smtClean="0">
                <a:cs typeface="Calibri"/>
              </a:rPr>
              <a:t>  učitel pracuje s 8 dětmi</a:t>
            </a:r>
            <a:r>
              <a:rPr lang="en-US" dirty="0" smtClean="0">
                <a:cs typeface="Calibri"/>
              </a:rPr>
              <a:t> </a:t>
            </a:r>
            <a:endParaRPr lang="en-US" dirty="0">
              <a:cs typeface="Calibri"/>
            </a:endParaRPr>
          </a:p>
          <a:p>
            <a:r>
              <a:rPr lang="cs-CZ" dirty="0" smtClean="0">
                <a:cs typeface="Calibri"/>
              </a:rPr>
              <a:t>Ve třídě je </a:t>
            </a:r>
            <a:r>
              <a:rPr lang="en-US" dirty="0" smtClean="0">
                <a:cs typeface="Calibri"/>
              </a:rPr>
              <a:t>7 </a:t>
            </a:r>
            <a:r>
              <a:rPr lang="cs-CZ" dirty="0" smtClean="0">
                <a:cs typeface="Calibri"/>
              </a:rPr>
              <a:t> učitelů, je tu </a:t>
            </a:r>
            <a:r>
              <a:rPr lang="en-US" dirty="0" smtClean="0">
                <a:cs typeface="Calibri"/>
              </a:rPr>
              <a:t>1 </a:t>
            </a:r>
            <a:r>
              <a:rPr lang="cs-CZ" dirty="0" smtClean="0">
                <a:cs typeface="Calibri"/>
              </a:rPr>
              <a:t>dítě se speciálními potřebami</a:t>
            </a:r>
            <a:r>
              <a:rPr lang="en-US" dirty="0" smtClean="0">
                <a:cs typeface="Calibri"/>
              </a:rPr>
              <a:t> 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v </a:t>
            </a:r>
            <a:r>
              <a:rPr lang="cs-CZ" dirty="0">
                <a:cs typeface="Calibri"/>
              </a:rPr>
              <a:t>mateřské škole </a:t>
            </a:r>
            <a:r>
              <a:rPr lang="cs-CZ" dirty="0" smtClean="0">
                <a:cs typeface="Calibri"/>
              </a:rPr>
              <a:t>jsou</a:t>
            </a:r>
            <a:r>
              <a:rPr lang="en-US" dirty="0" smtClean="0">
                <a:cs typeface="Calibri"/>
              </a:rPr>
              <a:t> </a:t>
            </a:r>
            <a:r>
              <a:rPr lang="en-US" dirty="0">
                <a:cs typeface="Calibri"/>
              </a:rPr>
              <a:t>děti od 2 let do 5 let </a:t>
            </a:r>
          </a:p>
          <a:p>
            <a:r>
              <a:rPr lang="en-US" dirty="0" smtClean="0">
                <a:cs typeface="Calibri"/>
              </a:rPr>
              <a:t> </a:t>
            </a:r>
            <a:r>
              <a:rPr lang="en-US" dirty="0">
                <a:cs typeface="Calibri"/>
              </a:rPr>
              <a:t>z </a:t>
            </a:r>
            <a:r>
              <a:rPr lang="cs-CZ" dirty="0" smtClean="0">
                <a:cs typeface="Calibri"/>
              </a:rPr>
              <a:t>různých socioekonomických skupin a různých částí světa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3" descr="puss-in-boo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264" y="2065036"/>
            <a:ext cx="2669227" cy="168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84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12804"/>
          </a:xfrm>
        </p:spPr>
        <p:txBody>
          <a:bodyPr/>
          <a:lstStyle/>
          <a:p>
            <a:r>
              <a:rPr lang="cs-CZ" dirty="0" smtClean="0"/>
              <a:t>Stáž Anglie  -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741713"/>
            <a:ext cx="8915400" cy="463731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660066"/>
                </a:solidFill>
                <a:cs typeface="Calibri"/>
              </a:rPr>
              <a:t>FILOSOFIE</a:t>
            </a:r>
            <a:r>
              <a:rPr lang="cs-CZ" b="1" dirty="0" smtClean="0">
                <a:solidFill>
                  <a:srgbClr val="660066"/>
                </a:solidFill>
                <a:cs typeface="Calibri"/>
              </a:rPr>
              <a:t>       -   </a:t>
            </a:r>
            <a:r>
              <a:rPr lang="cs-CZ" dirty="0" smtClean="0">
                <a:cs typeface="Calibri"/>
              </a:rPr>
              <a:t>Jako nejdůležitější pro rozvoj dítěte považují </a:t>
            </a:r>
            <a:r>
              <a:rPr lang="en-US" dirty="0" smtClean="0">
                <a:cs typeface="Calibri"/>
              </a:rPr>
              <a:t> </a:t>
            </a:r>
            <a:r>
              <a:rPr lang="en-US" dirty="0">
                <a:cs typeface="Calibri"/>
              </a:rPr>
              <a:t>:</a:t>
            </a:r>
          </a:p>
          <a:p>
            <a:r>
              <a:rPr lang="cs-CZ" dirty="0" smtClean="0">
                <a:cs typeface="Calibri"/>
              </a:rPr>
              <a:t>Osobní , sociální a emocionální rozvoj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r>
              <a:rPr lang="cs-CZ" dirty="0" smtClean="0">
                <a:cs typeface="Calibri"/>
              </a:rPr>
              <a:t>     - Velkou pozornost věnují pomoci dětem fungovat v kolektivu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 </a:t>
            </a:r>
            <a:r>
              <a:rPr lang="cs-CZ" dirty="0" smtClean="0">
                <a:cs typeface="Calibri"/>
              </a:rPr>
              <a:t>    -  spolupracovat, sdílet, vzájemně se vcítit 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 </a:t>
            </a:r>
            <a:r>
              <a:rPr lang="cs-CZ" dirty="0" smtClean="0">
                <a:cs typeface="Calibri"/>
              </a:rPr>
              <a:t>    -   respektovat druhé, sledovat hranice</a:t>
            </a:r>
            <a:endParaRPr lang="en-US" dirty="0">
              <a:cs typeface="Calibri"/>
            </a:endParaRPr>
          </a:p>
          <a:p>
            <a:r>
              <a:rPr lang="cs-CZ" dirty="0" smtClean="0">
                <a:cs typeface="Calibri"/>
              </a:rPr>
              <a:t>Komunikaci  - poslech řeči a porozumění, názornost </a:t>
            </a:r>
          </a:p>
          <a:p>
            <a:pPr marL="0" indent="0">
              <a:buNone/>
            </a:pPr>
            <a:r>
              <a:rPr lang="cs-CZ" dirty="0">
                <a:cs typeface="Calibri"/>
              </a:rPr>
              <a:t> </a:t>
            </a:r>
            <a:r>
              <a:rPr lang="cs-CZ" dirty="0" smtClean="0">
                <a:cs typeface="Calibri"/>
              </a:rPr>
              <a:t>    - znakování</a:t>
            </a:r>
            <a:r>
              <a:rPr lang="cs-CZ" dirty="0">
                <a:cs typeface="Calibri"/>
              </a:rPr>
              <a:t>, piktogramy, přesýpací hodiny pro orientaci v čase atd.)</a:t>
            </a:r>
            <a:endParaRPr lang="en-US" dirty="0">
              <a:cs typeface="Calibri"/>
            </a:endParaRPr>
          </a:p>
          <a:p>
            <a:r>
              <a:rPr lang="cs-CZ" dirty="0" smtClean="0">
                <a:cs typeface="Calibri"/>
              </a:rPr>
              <a:t>Fyzické dovednosti</a:t>
            </a:r>
            <a:r>
              <a:rPr lang="en-US" dirty="0" smtClean="0">
                <a:cs typeface="Calibri"/>
              </a:rPr>
              <a:t> –</a:t>
            </a:r>
            <a:r>
              <a:rPr lang="cs-CZ" dirty="0" smtClean="0">
                <a:cs typeface="Calibri"/>
              </a:rPr>
              <a:t> hrubá a jemná motorika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r>
              <a:rPr lang="en-US" dirty="0" smtClean="0">
                <a:cs typeface="Calibri"/>
              </a:rPr>
              <a:t>když děti </a:t>
            </a:r>
            <a:r>
              <a:rPr lang="cs-CZ" dirty="0" smtClean="0">
                <a:cs typeface="Calibri"/>
              </a:rPr>
              <a:t>zvládají tyto dovednosti, jsou připraveny pro vzdělávaní v dalších oblastech</a:t>
            </a:r>
            <a:r>
              <a:rPr lang="en-US" dirty="0" smtClean="0">
                <a:cs typeface="Calibri"/>
              </a:rPr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291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82176"/>
          </a:xfrm>
        </p:spPr>
        <p:txBody>
          <a:bodyPr>
            <a:normAutofit/>
          </a:bodyPr>
          <a:lstStyle/>
          <a:p>
            <a:r>
              <a:rPr lang="cs-CZ" sz="3200" dirty="0" smtClean="0"/>
              <a:t>Stáž Anglie -  Filozofie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632857"/>
            <a:ext cx="8915400" cy="4397829"/>
          </a:xfrm>
        </p:spPr>
        <p:txBody>
          <a:bodyPr>
            <a:normAutofit/>
          </a:bodyPr>
          <a:lstStyle/>
          <a:p>
            <a:r>
              <a:rPr lang="en-US" dirty="0" smtClean="0">
                <a:cs typeface="Calibri"/>
              </a:rPr>
              <a:t>Gramotnost</a:t>
            </a:r>
            <a:endParaRPr lang="cs-CZ" dirty="0" smtClean="0">
              <a:cs typeface="Calibri"/>
            </a:endParaRPr>
          </a:p>
          <a:p>
            <a:r>
              <a:rPr lang="en-US" dirty="0" smtClean="0">
                <a:cs typeface="Calibri"/>
              </a:rPr>
              <a:t>Matematika</a:t>
            </a:r>
            <a:endParaRPr lang="cs-CZ" dirty="0" smtClean="0">
              <a:cs typeface="Calibri"/>
            </a:endParaRPr>
          </a:p>
          <a:p>
            <a:r>
              <a:rPr lang="cs-CZ" dirty="0">
                <a:cs typeface="Calibri"/>
              </a:rPr>
              <a:t>E</a:t>
            </a:r>
            <a:r>
              <a:rPr lang="en-US" dirty="0" err="1" smtClean="0">
                <a:cs typeface="Calibri"/>
              </a:rPr>
              <a:t>xprese</a:t>
            </a:r>
            <a:r>
              <a:rPr lang="en-US" dirty="0" smtClean="0">
                <a:cs typeface="Calibri"/>
              </a:rPr>
              <a:t>- design</a:t>
            </a:r>
            <a:endParaRPr lang="cs-CZ" dirty="0" smtClean="0">
              <a:cs typeface="Calibri"/>
            </a:endParaRPr>
          </a:p>
          <a:p>
            <a:r>
              <a:rPr lang="cs-CZ" dirty="0" smtClean="0">
                <a:cs typeface="Calibri"/>
              </a:rPr>
              <a:t>Porozumění </a:t>
            </a:r>
            <a:r>
              <a:rPr lang="en-US" dirty="0" smtClean="0">
                <a:cs typeface="Calibri"/>
              </a:rPr>
              <a:t> </a:t>
            </a:r>
            <a:r>
              <a:rPr lang="cs-CZ" dirty="0" smtClean="0">
                <a:cs typeface="Calibri"/>
              </a:rPr>
              <a:t>světu</a:t>
            </a:r>
          </a:p>
          <a:p>
            <a:r>
              <a:rPr lang="en-US" b="1" dirty="0">
                <a:solidFill>
                  <a:srgbClr val="660066"/>
                </a:solidFill>
              </a:rPr>
              <a:t>METODA ,,show and tell’’</a:t>
            </a:r>
          </a:p>
          <a:p>
            <a:pPr marL="0" indent="0">
              <a:buNone/>
            </a:pPr>
            <a:r>
              <a:rPr lang="cs-CZ" dirty="0" smtClean="0"/>
              <a:t>   -    povídání o vlastní hračce,  ostatní  děti pokládají otázky</a:t>
            </a:r>
            <a:endParaRPr lang="en-US" dirty="0">
              <a:cs typeface="Calibri"/>
            </a:endParaRPr>
          </a:p>
          <a:p>
            <a:r>
              <a:rPr lang="cs-CZ" dirty="0" smtClean="0">
                <a:cs typeface="Calibri"/>
              </a:rPr>
              <a:t>Pozorně </a:t>
            </a:r>
            <a:r>
              <a:rPr lang="en-US" dirty="0" smtClean="0">
                <a:cs typeface="Calibri"/>
              </a:rPr>
              <a:t> </a:t>
            </a:r>
            <a:r>
              <a:rPr lang="cs-CZ" dirty="0" smtClean="0">
                <a:cs typeface="Calibri"/>
              </a:rPr>
              <a:t>sledují zájmy </a:t>
            </a:r>
            <a:r>
              <a:rPr lang="en-US" dirty="0" smtClean="0">
                <a:cs typeface="Calibri"/>
              </a:rPr>
              <a:t>jednotlivých </a:t>
            </a:r>
            <a:r>
              <a:rPr lang="cs-CZ" dirty="0" smtClean="0">
                <a:cs typeface="Calibri"/>
              </a:rPr>
              <a:t>dětí </a:t>
            </a:r>
            <a:r>
              <a:rPr lang="en-US" dirty="0" smtClean="0">
                <a:cs typeface="Calibri"/>
              </a:rPr>
              <a:t> </a:t>
            </a:r>
            <a:r>
              <a:rPr lang="en-US" dirty="0">
                <a:cs typeface="Calibri"/>
              </a:rPr>
              <a:t>a </a:t>
            </a:r>
            <a:r>
              <a:rPr lang="cs-CZ" dirty="0" smtClean="0">
                <a:cs typeface="Calibri"/>
              </a:rPr>
              <a:t>podle toho volí aktivity</a:t>
            </a:r>
            <a:endParaRPr lang="en-US" dirty="0">
              <a:cs typeface="Calibri"/>
            </a:endParaRPr>
          </a:p>
          <a:p>
            <a:r>
              <a:rPr lang="cs-CZ" dirty="0" smtClean="0">
                <a:cs typeface="Calibri"/>
              </a:rPr>
              <a:t>Vztah k životnímu prostředí</a:t>
            </a:r>
            <a:r>
              <a:rPr lang="en-US" dirty="0" smtClean="0">
                <a:cs typeface="Calibri"/>
              </a:rPr>
              <a:t> </a:t>
            </a:r>
            <a:r>
              <a:rPr lang="en-US" b="1" dirty="0">
                <a:cs typeface="Calibri"/>
              </a:rPr>
              <a:t>:</a:t>
            </a:r>
          </a:p>
          <a:p>
            <a:pPr marL="0" indent="0">
              <a:buNone/>
            </a:pPr>
            <a:r>
              <a:rPr lang="cs-CZ" dirty="0" smtClean="0">
                <a:cs typeface="Calibri"/>
              </a:rPr>
              <a:t>	-    Veškerý materiál recyklují, používají ho pro různé účely</a:t>
            </a:r>
            <a:endParaRPr lang="en-US" dirty="0">
              <a:cs typeface="Calibri"/>
            </a:endParaRPr>
          </a:p>
          <a:p>
            <a:r>
              <a:rPr lang="cs-CZ" dirty="0" smtClean="0">
                <a:cs typeface="Calibri"/>
              </a:rPr>
              <a:t>Vybavení mají staré, opotřebované – nevidí podstatu v novém, používají věci dokud jim slouží</a:t>
            </a:r>
            <a:endParaRPr lang="en-US" dirty="0">
              <a:cs typeface="Calibri"/>
            </a:endParaRPr>
          </a:p>
          <a:p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533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69261"/>
          </a:xfrm>
        </p:spPr>
        <p:txBody>
          <a:bodyPr>
            <a:normAutofit/>
          </a:bodyPr>
          <a:lstStyle/>
          <a:p>
            <a:r>
              <a:rPr lang="cs-CZ" sz="3200" dirty="0" smtClean="0"/>
              <a:t>Matematika   -  objem</a:t>
            </a:r>
            <a:endParaRPr lang="cs-CZ" sz="3200" dirty="0"/>
          </a:p>
        </p:txBody>
      </p:sp>
      <p:pic>
        <p:nvPicPr>
          <p:cNvPr id="4" name="Picture 4" descr="IMG_3664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658" y="2804534"/>
            <a:ext cx="2960913" cy="2719842"/>
          </a:xfrm>
          <a:prstGeom prst="rect">
            <a:avLst/>
          </a:prstGeom>
        </p:spPr>
      </p:pic>
      <p:pic>
        <p:nvPicPr>
          <p:cNvPr id="5" name="Picture 3" descr="IMG_366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742" y="2804535"/>
            <a:ext cx="2960915" cy="2719841"/>
          </a:xfrm>
          <a:prstGeom prst="rect">
            <a:avLst/>
          </a:prstGeom>
        </p:spPr>
      </p:pic>
      <p:pic>
        <p:nvPicPr>
          <p:cNvPr id="7" name="Picture 5" descr="IMG_366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828" y="2804536"/>
            <a:ext cx="2786743" cy="271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4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42039"/>
            <a:ext cx="8911687" cy="1280890"/>
          </a:xfrm>
        </p:spPr>
        <p:txBody>
          <a:bodyPr>
            <a:noAutofit/>
          </a:bodyPr>
          <a:lstStyle/>
          <a:p>
            <a:r>
              <a:rPr lang="cs-CZ" sz="3200" dirty="0"/>
              <a:t>Kdo jsou děti s odlišným mateřským jazykem a odkud přicházejí do naší mateřské školy</a:t>
            </a:r>
            <a:br>
              <a:rPr lang="cs-CZ" sz="3200" dirty="0"/>
            </a:b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nově přicházející ze zahraničí, většinou bez znalosti nebo s nedostatečnou znalostí </a:t>
            </a:r>
            <a:r>
              <a:rPr lang="cs-CZ" dirty="0" smtClean="0"/>
              <a:t>českého jazyka</a:t>
            </a:r>
          </a:p>
          <a:p>
            <a:r>
              <a:rPr lang="cs-CZ" dirty="0" smtClean="0"/>
              <a:t>děti </a:t>
            </a:r>
            <a:r>
              <a:rPr lang="cs-CZ" dirty="0"/>
              <a:t>cizinců, které v ČR vyrostly, ale doma hovoří jiným </a:t>
            </a:r>
            <a:r>
              <a:rPr lang="cs-CZ" dirty="0" smtClean="0"/>
              <a:t>jazykem</a:t>
            </a:r>
          </a:p>
          <a:p>
            <a:r>
              <a:rPr lang="cs-CZ" dirty="0" smtClean="0"/>
              <a:t>mají </a:t>
            </a:r>
            <a:r>
              <a:rPr lang="cs-CZ" dirty="0"/>
              <a:t>české občanství, ale doma se používá i jiný než český jazyk (jedná se o děti z bilingvního prostředí nebo děti s dvojím občanstvím). </a:t>
            </a:r>
            <a:endParaRPr lang="cs-CZ" dirty="0" smtClean="0"/>
          </a:p>
          <a:p>
            <a:r>
              <a:rPr lang="cs-CZ" dirty="0" smtClean="0"/>
              <a:t>děti </a:t>
            </a:r>
            <a:r>
              <a:rPr lang="cs-CZ" dirty="0"/>
              <a:t>s českým občanstvím, které sice doma česky hovoří, ale studovaly v zahraničí a česky se nikdy ve škole neučily. </a:t>
            </a:r>
            <a:endParaRPr lang="cs-CZ" dirty="0" smtClean="0"/>
          </a:p>
          <a:p>
            <a:r>
              <a:rPr lang="cs-CZ" dirty="0" smtClean="0"/>
              <a:t>Dětí s </a:t>
            </a:r>
            <a:r>
              <a:rPr lang="cs-CZ" dirty="0"/>
              <a:t>OMJ </a:t>
            </a:r>
            <a:r>
              <a:rPr lang="cs-CZ" dirty="0" smtClean="0"/>
              <a:t>-  </a:t>
            </a:r>
            <a:r>
              <a:rPr lang="cs-CZ" dirty="0"/>
              <a:t>přesný počet ale není </a:t>
            </a:r>
            <a:r>
              <a:rPr lang="cs-CZ" dirty="0" smtClean="0"/>
              <a:t>známý, víme </a:t>
            </a:r>
            <a:r>
              <a:rPr lang="cs-CZ" dirty="0"/>
              <a:t>pouze, kolik je ve školách cizinců, protože tyto údaje se sledují </a:t>
            </a:r>
            <a:endParaRPr lang="cs-CZ" dirty="0" smtClean="0"/>
          </a:p>
          <a:p>
            <a:r>
              <a:rPr lang="cs-CZ" dirty="0" smtClean="0"/>
              <a:t>legislativa </a:t>
            </a:r>
            <a:r>
              <a:rPr lang="cs-CZ" dirty="0"/>
              <a:t>stále používá termín </a:t>
            </a:r>
            <a:r>
              <a:rPr lang="cs-CZ" dirty="0" smtClean="0"/>
              <a:t> </a:t>
            </a:r>
            <a:r>
              <a:rPr lang="cs-CZ" dirty="0"/>
              <a:t>cizinci (např. §20 školského </a:t>
            </a:r>
            <a:r>
              <a:rPr lang="cs-CZ" dirty="0" smtClean="0"/>
              <a:t>zákona)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549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Anglie – výtvarná třída</a:t>
            </a:r>
            <a:endParaRPr lang="cs-CZ" dirty="0"/>
          </a:p>
        </p:txBody>
      </p:sp>
      <p:pic>
        <p:nvPicPr>
          <p:cNvPr id="4" name="Picture 6" descr="IMG_3674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956" y="3026228"/>
            <a:ext cx="2114550" cy="3191771"/>
          </a:xfrm>
          <a:prstGeom prst="rect">
            <a:avLst/>
          </a:prstGeom>
        </p:spPr>
      </p:pic>
      <p:pic>
        <p:nvPicPr>
          <p:cNvPr id="5" name="Picture 5" descr="IMG_367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481943"/>
            <a:ext cx="3766902" cy="2711226"/>
          </a:xfrm>
          <a:prstGeom prst="rect">
            <a:avLst/>
          </a:prstGeom>
        </p:spPr>
      </p:pic>
      <p:pic>
        <p:nvPicPr>
          <p:cNvPr id="6" name="Picture 4" descr="IMG_367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173" y="2696738"/>
            <a:ext cx="3187926" cy="249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9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Anglie – příklad organizace dne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415143"/>
            <a:ext cx="8915400" cy="4942114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660066"/>
                </a:solidFill>
              </a:rPr>
              <a:t>Třída Ježci -  děti 3 roky a více</a:t>
            </a:r>
            <a:endParaRPr lang="en-US" dirty="0">
              <a:solidFill>
                <a:srgbClr val="660066"/>
              </a:solidFill>
            </a:endParaRPr>
          </a:p>
          <a:p>
            <a:r>
              <a:rPr lang="en-US" dirty="0"/>
              <a:t>děti se </a:t>
            </a:r>
            <a:r>
              <a:rPr lang="cs-CZ" dirty="0" smtClean="0"/>
              <a:t>scházejí </a:t>
            </a:r>
            <a:r>
              <a:rPr lang="en-US" dirty="0" smtClean="0"/>
              <a:t> </a:t>
            </a:r>
            <a:r>
              <a:rPr lang="en-US" dirty="0"/>
              <a:t>do 9:00</a:t>
            </a:r>
          </a:p>
          <a:p>
            <a:r>
              <a:rPr lang="en-US" dirty="0" smtClean="0"/>
              <a:t>show </a:t>
            </a:r>
            <a:r>
              <a:rPr lang="en-US" dirty="0"/>
              <a:t>and tell</a:t>
            </a:r>
            <a:r>
              <a:rPr lang="en-US" dirty="0" smtClean="0"/>
              <a:t>’’-</a:t>
            </a:r>
            <a:r>
              <a:rPr lang="cs-CZ" dirty="0" smtClean="0"/>
              <a:t> podle rozpisu – mohou se účastnit i rodiče</a:t>
            </a:r>
          </a:p>
          <a:p>
            <a:r>
              <a:rPr lang="cs-CZ" dirty="0" smtClean="0"/>
              <a:t>Komunikační kruh – přivítání, učitelka se jednotlivě s dětmi zdraví a pokládá jim otázky, na které děti odpovídají  -  rozvoj komunikační složky</a:t>
            </a:r>
            <a:endParaRPr lang="en-US" dirty="0"/>
          </a:p>
          <a:p>
            <a:r>
              <a:rPr lang="cs-CZ" dirty="0" smtClean="0"/>
              <a:t>Svačina- kdo má zájem svačit – dá si značku se jménem</a:t>
            </a:r>
            <a:endParaRPr lang="en-US" dirty="0"/>
          </a:p>
          <a:p>
            <a:r>
              <a:rPr lang="cs-CZ" dirty="0" smtClean="0"/>
              <a:t>Volná hra – děti mohou být i venku – na dveřích mají  značku, podle které se orientují, zda mohou jít ve či nikoliv  zelená = GO, červená = STOP</a:t>
            </a:r>
            <a:endParaRPr lang="en-US" dirty="0"/>
          </a:p>
          <a:p>
            <a:r>
              <a:rPr lang="cs-CZ" dirty="0" smtClean="0"/>
              <a:t>Práce ve skupině  - čtení pohádky</a:t>
            </a:r>
            <a:r>
              <a:rPr lang="en-US" dirty="0" smtClean="0"/>
              <a:t> </a:t>
            </a:r>
            <a:endParaRPr lang="en-US" dirty="0"/>
          </a:p>
          <a:p>
            <a:r>
              <a:rPr lang="cs-CZ" dirty="0" smtClean="0"/>
              <a:t>Oběd</a:t>
            </a:r>
            <a:r>
              <a:rPr lang="en-US" dirty="0" smtClean="0"/>
              <a:t> </a:t>
            </a:r>
            <a:endParaRPr lang="en-US" dirty="0"/>
          </a:p>
          <a:p>
            <a:r>
              <a:rPr lang="cs-CZ" dirty="0" smtClean="0"/>
              <a:t>Děti odcházejí domů a později zase přicházejí na odpoledne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897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IMG_38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8" y="1483056"/>
            <a:ext cx="3178612" cy="1893810"/>
          </a:xfrm>
          <a:prstGeom prst="rect">
            <a:avLst/>
          </a:prstGeom>
        </p:spPr>
      </p:pic>
      <p:pic>
        <p:nvPicPr>
          <p:cNvPr id="17" name="Picture 16" descr="IMG_380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344" y="4035313"/>
            <a:ext cx="3831770" cy="15223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90058" y="1330656"/>
            <a:ext cx="457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660066"/>
                </a:solidFill>
              </a:rPr>
              <a:t>MATEMATICKÉ VNÍMÁNÍ </a:t>
            </a:r>
            <a:endParaRPr lang="cs-CZ" b="1" dirty="0" smtClean="0">
              <a:solidFill>
                <a:srgbClr val="660066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66006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cs-CZ" dirty="0" smtClean="0"/>
              <a:t>Číslice jsou na suchém zipu</a:t>
            </a:r>
            <a:r>
              <a:rPr lang="en-US" dirty="0" smtClean="0"/>
              <a:t> 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cs-CZ" dirty="0" smtClean="0"/>
              <a:t>Děti s nimi mohou manipulovat a pracovat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090058" y="3376866"/>
            <a:ext cx="36391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660066"/>
                </a:solidFill>
              </a:rPr>
              <a:t>ORIENTACE V </a:t>
            </a:r>
            <a:r>
              <a:rPr lang="en-US" b="1" dirty="0" smtClean="0">
                <a:solidFill>
                  <a:srgbClr val="660066"/>
                </a:solidFill>
              </a:rPr>
              <a:t>ČASE</a:t>
            </a:r>
            <a:endParaRPr lang="cs-CZ" b="1" dirty="0" smtClean="0">
              <a:solidFill>
                <a:srgbClr val="660066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660066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cs-CZ" dirty="0" smtClean="0"/>
              <a:t>Pomocí přesýpacích hodin</a:t>
            </a:r>
            <a:endParaRPr lang="en-US" dirty="0"/>
          </a:p>
          <a:p>
            <a:r>
              <a:rPr lang="cs-CZ" dirty="0" smtClean="0"/>
              <a:t>    například při střídání hraček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47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9942" y="740229"/>
            <a:ext cx="10167257" cy="5682342"/>
          </a:xfrm>
        </p:spPr>
        <p:txBody>
          <a:bodyPr/>
          <a:lstStyle/>
          <a:p>
            <a:r>
              <a:rPr lang="cs-CZ" dirty="0" smtClean="0"/>
              <a:t>Hračky a pomůcky mají své místo</a:t>
            </a:r>
          </a:p>
          <a:p>
            <a:r>
              <a:rPr lang="cs-CZ" dirty="0" smtClean="0"/>
              <a:t>Vše je označeno obrázkem, fotografií předmětu</a:t>
            </a:r>
          </a:p>
          <a:p>
            <a:r>
              <a:rPr lang="cs-CZ" dirty="0" smtClean="0"/>
              <a:t>Aktivity jsou označeny </a:t>
            </a:r>
            <a:r>
              <a:rPr lang="en-US" dirty="0" smtClean="0"/>
              <a:t> </a:t>
            </a:r>
            <a:r>
              <a:rPr lang="cs-CZ" dirty="0" smtClean="0"/>
              <a:t>piktogramy</a:t>
            </a:r>
            <a:endParaRPr lang="en-US" dirty="0"/>
          </a:p>
        </p:txBody>
      </p:sp>
      <p:pic>
        <p:nvPicPr>
          <p:cNvPr id="4" name="Picture 3" descr="IMG_379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57" y="2213069"/>
            <a:ext cx="4025921" cy="2168492"/>
          </a:xfrm>
          <a:prstGeom prst="rect">
            <a:avLst/>
          </a:prstGeom>
        </p:spPr>
      </p:pic>
      <p:pic>
        <p:nvPicPr>
          <p:cNvPr id="5" name="Picture 4" descr="IMG_378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65" y="2213069"/>
            <a:ext cx="2924031" cy="2193022"/>
          </a:xfrm>
          <a:prstGeom prst="rect">
            <a:avLst/>
          </a:prstGeom>
        </p:spPr>
      </p:pic>
      <p:pic>
        <p:nvPicPr>
          <p:cNvPr id="6" name="Content Placeholder 3" descr="IMG_3788.jpg"/>
          <p:cNvPicPr>
            <a:picLocks noGrp="1"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1" r="17901"/>
          <a:stretch>
            <a:fillRect/>
          </a:stretch>
        </p:blipFill>
        <p:spPr>
          <a:xfrm>
            <a:off x="4688865" y="4633049"/>
            <a:ext cx="3127078" cy="178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9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91033"/>
          </a:xfrm>
        </p:spPr>
        <p:txBody>
          <a:bodyPr>
            <a:normAutofit/>
          </a:bodyPr>
          <a:lstStyle/>
          <a:p>
            <a:r>
              <a:rPr lang="cs-CZ" sz="3200" dirty="0" smtClean="0"/>
              <a:t>Anglie- Zahrada se záhonky</a:t>
            </a:r>
            <a:endParaRPr lang="cs-CZ" sz="3200" dirty="0"/>
          </a:p>
        </p:txBody>
      </p:sp>
      <p:pic>
        <p:nvPicPr>
          <p:cNvPr id="4" name="Content Placeholder 3" descr="IMG_381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" b="496"/>
          <a:stretch>
            <a:fillRect/>
          </a:stretch>
        </p:blipFill>
        <p:spPr>
          <a:xfrm rot="174254">
            <a:off x="1646677" y="2551010"/>
            <a:ext cx="4788452" cy="3077146"/>
          </a:xfrm>
          <a:prstGeom prst="rect">
            <a:avLst/>
          </a:prstGeom>
        </p:spPr>
      </p:pic>
      <p:pic>
        <p:nvPicPr>
          <p:cNvPr id="5" name="Picture 6" descr="IMG_3820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96" y="1850572"/>
            <a:ext cx="3815175" cy="419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6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91033"/>
          </a:xfrm>
        </p:spPr>
        <p:txBody>
          <a:bodyPr/>
          <a:lstStyle/>
          <a:p>
            <a:r>
              <a:rPr lang="cs-CZ" dirty="0"/>
              <a:t>Stáž Finsko – vzdělávací </a:t>
            </a:r>
            <a:r>
              <a:rPr lang="cs-CZ" dirty="0" smtClean="0"/>
              <a:t>systém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2090057"/>
            <a:ext cx="8915400" cy="4267200"/>
          </a:xfrm>
        </p:spPr>
        <p:txBody>
          <a:bodyPr>
            <a:normAutofit/>
          </a:bodyPr>
          <a:lstStyle/>
          <a:p>
            <a:r>
              <a:rPr lang="cs-CZ" dirty="0"/>
              <a:t>Mateřská škola: od 10 měsíců - 5 </a:t>
            </a:r>
            <a:r>
              <a:rPr lang="cs-CZ" dirty="0" smtClean="0"/>
              <a:t>let</a:t>
            </a:r>
          </a:p>
          <a:p>
            <a:r>
              <a:rPr lang="cs-CZ" dirty="0"/>
              <a:t>předškolní třída: od 6ti </a:t>
            </a:r>
            <a:r>
              <a:rPr lang="cs-CZ" dirty="0" smtClean="0"/>
              <a:t>let</a:t>
            </a:r>
          </a:p>
          <a:p>
            <a:r>
              <a:rPr lang="cs-CZ" dirty="0"/>
              <a:t>základní škola: od 7 let</a:t>
            </a:r>
          </a:p>
          <a:p>
            <a:r>
              <a:rPr lang="cs-CZ" dirty="0"/>
              <a:t>střední škola: od 16 let</a:t>
            </a:r>
          </a:p>
          <a:p>
            <a:r>
              <a:rPr lang="cs-CZ" dirty="0"/>
              <a:t>vysoká škola: od 20 let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>
              <a:solidFill>
                <a:srgbClr val="660066"/>
              </a:solidFill>
            </a:endParaRPr>
          </a:p>
          <a:p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30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34576"/>
          </a:xfrm>
        </p:spPr>
        <p:txBody>
          <a:bodyPr/>
          <a:lstStyle/>
          <a:p>
            <a:r>
              <a:rPr lang="cs-CZ" dirty="0" smtClean="0"/>
              <a:t>Finsko – předškolní třída</a:t>
            </a:r>
            <a:endParaRPr lang="cs-CZ" dirty="0"/>
          </a:p>
        </p:txBody>
      </p:sp>
      <p:pic>
        <p:nvPicPr>
          <p:cNvPr id="5" name="IMG_1968.jpeg" descr="IMG_1968.jpeg"/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 rot="19925205">
            <a:off x="995589" y="2120384"/>
            <a:ext cx="5037666" cy="3778250"/>
          </a:xfrm>
          <a:prstGeom prst="rect">
            <a:avLst/>
          </a:prstGeom>
          <a:ln w="88900">
            <a:miter lim="400000"/>
          </a:ln>
        </p:spPr>
      </p:pic>
      <p:pic>
        <p:nvPicPr>
          <p:cNvPr id="6" name="IMG_6841.JPG" descr="IMG_6841.JPG"/>
          <p:cNvPicPr>
            <a:picLocks noChangeAspect="1"/>
          </p:cNvPicPr>
          <p:nvPr/>
        </p:nvPicPr>
        <p:blipFill>
          <a:blip r:embed="rId3">
            <a:extLst/>
          </a:blip>
          <a:srcRect l="3561" t="27876" r="14310" b="6947"/>
          <a:stretch>
            <a:fillRect/>
          </a:stretch>
        </p:blipFill>
        <p:spPr>
          <a:xfrm rot="20940000">
            <a:off x="6798520" y="1787367"/>
            <a:ext cx="3654575" cy="2175165"/>
          </a:xfrm>
          <a:prstGeom prst="rect">
            <a:avLst/>
          </a:prstGeom>
          <a:ln w="88900">
            <a:miter lim="400000"/>
          </a:ln>
        </p:spPr>
      </p:pic>
      <p:pic>
        <p:nvPicPr>
          <p:cNvPr id="7" name="IMG_6730.JPG" descr="IMG_673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618249">
            <a:off x="7794312" y="3995489"/>
            <a:ext cx="3014134" cy="2260601"/>
          </a:xfrm>
          <a:prstGeom prst="rect">
            <a:avLst/>
          </a:prstGeom>
          <a:ln w="889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0183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12804"/>
          </a:xfrm>
        </p:spPr>
        <p:txBody>
          <a:bodyPr/>
          <a:lstStyle/>
          <a:p>
            <a:r>
              <a:rPr lang="cs-CZ" dirty="0"/>
              <a:t>Finsko – předškolní třída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92925" y="1719943"/>
            <a:ext cx="8915400" cy="4213051"/>
          </a:xfrm>
        </p:spPr>
        <p:txBody>
          <a:bodyPr/>
          <a:lstStyle/>
          <a:p>
            <a:endParaRPr lang="cs-CZ" dirty="0" smtClean="0"/>
          </a:p>
          <a:p>
            <a:r>
              <a:rPr lang="cs-CZ" dirty="0" smtClean="0"/>
              <a:t>Provoz školy je od  6,30 – 17,30  podle domluvy s rodiči</a:t>
            </a:r>
          </a:p>
          <a:p>
            <a:r>
              <a:rPr lang="cs-CZ" dirty="0" smtClean="0"/>
              <a:t>zapsaných 15 dětí</a:t>
            </a:r>
          </a:p>
          <a:p>
            <a:r>
              <a:rPr lang="cs-CZ" dirty="0" smtClean="0"/>
              <a:t>Ve třídě je 1 učitelka, pomocná učitelka, asistentka pedagoga</a:t>
            </a:r>
          </a:p>
          <a:p>
            <a:r>
              <a:rPr lang="cs-CZ" dirty="0" smtClean="0"/>
              <a:t>Děti s OMJ – především z Ruska</a:t>
            </a:r>
          </a:p>
          <a:p>
            <a:r>
              <a:rPr lang="cs-CZ" dirty="0" smtClean="0"/>
              <a:t>Děti mají sešity, které si vedou samy a vybírají si činnosti, které budou ten den dělat</a:t>
            </a:r>
          </a:p>
          <a:p>
            <a:r>
              <a:rPr lang="cs-CZ" dirty="0" smtClean="0"/>
              <a:t>Úzká spolupráce s rodiči – vytváří společně týdenní plány</a:t>
            </a:r>
          </a:p>
          <a:p>
            <a:r>
              <a:rPr lang="pl-PL" dirty="0"/>
              <a:t>OMJ - vizualizace, podpora znakování, nápodoba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332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91033"/>
          </a:xfrm>
        </p:spPr>
        <p:txBody>
          <a:bodyPr/>
          <a:lstStyle/>
          <a:p>
            <a:r>
              <a:rPr lang="cs-CZ" dirty="0" smtClean="0"/>
              <a:t>Finsko – provoz </a:t>
            </a:r>
            <a:r>
              <a:rPr lang="cs-CZ" dirty="0" err="1" smtClean="0"/>
              <a:t>mš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415143"/>
            <a:ext cx="8915400" cy="5007428"/>
          </a:xfrm>
        </p:spPr>
        <p:txBody>
          <a:bodyPr>
            <a:noAutofit/>
          </a:bodyPr>
          <a:lstStyle/>
          <a:p>
            <a:pPr marL="0" indent="0" defTabSz="224027">
              <a:spcBef>
                <a:spcPts val="300"/>
              </a:spcBef>
              <a:buNone/>
              <a:defRPr sz="1764"/>
            </a:pPr>
            <a:r>
              <a:rPr lang="cs-CZ" dirty="0" smtClean="0"/>
              <a:t>	provoz </a:t>
            </a:r>
            <a:r>
              <a:rPr lang="cs-CZ" dirty="0"/>
              <a:t>cca 6,30 - 17,30</a:t>
            </a:r>
          </a:p>
          <a:p>
            <a:pPr marL="280035" indent="-280035" defTabSz="224027">
              <a:spcBef>
                <a:spcPts val="300"/>
              </a:spcBef>
              <a:buBlip>
                <a:blip r:embed="rId2"/>
              </a:buBlip>
              <a:defRPr sz="1764"/>
            </a:pPr>
            <a:r>
              <a:rPr lang="cs-CZ" dirty="0"/>
              <a:t>6,30 - 8,00 - volné hry dětí, snídaně</a:t>
            </a:r>
          </a:p>
          <a:p>
            <a:pPr marL="280035" indent="-280035" defTabSz="224027">
              <a:spcBef>
                <a:spcPts val="300"/>
              </a:spcBef>
              <a:buBlip>
                <a:blip r:embed="rId2"/>
              </a:buBlip>
              <a:defRPr sz="1764"/>
            </a:pPr>
            <a:r>
              <a:rPr lang="cs-CZ" dirty="0"/>
              <a:t>8,00 - 8,45 pobyt venku</a:t>
            </a:r>
          </a:p>
          <a:p>
            <a:pPr marL="280035" indent="-280035" defTabSz="224027">
              <a:spcBef>
                <a:spcPts val="300"/>
              </a:spcBef>
              <a:buBlip>
                <a:blip r:embed="rId2"/>
              </a:buBlip>
              <a:defRPr sz="1764"/>
            </a:pPr>
            <a:r>
              <a:rPr lang="cs-CZ" dirty="0"/>
              <a:t>ranní scházení před budovou - rodiče nechodí do šaten - děti předávají učitelkám venku</a:t>
            </a:r>
          </a:p>
          <a:p>
            <a:pPr marL="280035" indent="-280035" defTabSz="224027">
              <a:spcBef>
                <a:spcPts val="300"/>
              </a:spcBef>
              <a:buBlip>
                <a:blip r:embed="rId2"/>
              </a:buBlip>
              <a:defRPr sz="1764"/>
            </a:pPr>
            <a:r>
              <a:rPr lang="cs-CZ" dirty="0"/>
              <a:t>svačina</a:t>
            </a:r>
          </a:p>
          <a:p>
            <a:pPr marL="280035" indent="-280035" defTabSz="224027">
              <a:spcBef>
                <a:spcPts val="300"/>
              </a:spcBef>
              <a:buBlip>
                <a:blip r:embed="rId2"/>
              </a:buBlip>
              <a:defRPr sz="1764"/>
            </a:pPr>
            <a:r>
              <a:rPr lang="cs-CZ" dirty="0"/>
              <a:t>do 11,30 “řízená činnost”, volné hry dětí - děti si vybírají hry, u kterých by měly vydržet </a:t>
            </a:r>
          </a:p>
          <a:p>
            <a:pPr marL="280035" indent="-280035" defTabSz="224027">
              <a:spcBef>
                <a:spcPts val="300"/>
              </a:spcBef>
              <a:buBlip>
                <a:blip r:embed="rId2"/>
              </a:buBlip>
              <a:defRPr sz="1764"/>
            </a:pPr>
            <a:r>
              <a:rPr lang="cs-CZ" dirty="0"/>
              <a:t>oběd</a:t>
            </a:r>
          </a:p>
          <a:p>
            <a:pPr marL="280035" indent="-280035" defTabSz="224027">
              <a:spcBef>
                <a:spcPts val="300"/>
              </a:spcBef>
              <a:buBlip>
                <a:blip r:embed="rId2"/>
              </a:buBlip>
              <a:defRPr sz="1764"/>
            </a:pPr>
            <a:r>
              <a:rPr lang="cs-CZ" dirty="0"/>
              <a:t>12,00 - 14,00 - relaxace dětí (předškoláci neodpočívají na lehátkách, pouze relaxace na polštářích - </a:t>
            </a:r>
            <a:r>
              <a:rPr lang="cs-CZ" dirty="0" err="1"/>
              <a:t>míčkování</a:t>
            </a:r>
            <a:r>
              <a:rPr lang="cs-CZ" dirty="0"/>
              <a:t>, poté společné klidové činnosti)</a:t>
            </a:r>
          </a:p>
          <a:p>
            <a:pPr marL="280035" indent="-280035" defTabSz="224027">
              <a:spcBef>
                <a:spcPts val="300"/>
              </a:spcBef>
              <a:buBlip>
                <a:blip r:embed="rId2"/>
              </a:buBlip>
              <a:defRPr sz="1764"/>
            </a:pPr>
            <a:r>
              <a:rPr lang="cs-CZ" dirty="0"/>
              <a:t>svačina</a:t>
            </a:r>
          </a:p>
          <a:p>
            <a:pPr marL="280035" indent="-280035" defTabSz="224027">
              <a:spcBef>
                <a:spcPts val="300"/>
              </a:spcBef>
              <a:buBlip>
                <a:blip r:embed="rId2"/>
              </a:buBlip>
              <a:defRPr sz="1764"/>
            </a:pPr>
            <a:r>
              <a:rPr lang="cs-CZ" dirty="0"/>
              <a:t>14,30 - 17,30 - pobyt dětí venku - děti si berou vše, co potřebují do batohů - rodiče nechodí do šaten</a:t>
            </a:r>
          </a:p>
          <a:p>
            <a:pPr marL="280035" indent="-280035" defTabSz="224027">
              <a:spcBef>
                <a:spcPts val="300"/>
              </a:spcBef>
              <a:buBlip>
                <a:blip r:embed="rId2"/>
              </a:buBlip>
              <a:defRPr sz="1764"/>
            </a:pPr>
            <a:r>
              <a:rPr lang="cs-CZ" dirty="0"/>
              <a:t>ven se chodí za každého počasí do - 30°C - děti vhodně oblečené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666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82176"/>
          </a:xfrm>
        </p:spPr>
        <p:txBody>
          <a:bodyPr/>
          <a:lstStyle/>
          <a:p>
            <a:r>
              <a:rPr lang="cs-CZ" dirty="0" smtClean="0"/>
              <a:t>Finsko – den v MŠ</a:t>
            </a:r>
            <a:endParaRPr lang="cs-CZ" dirty="0"/>
          </a:p>
        </p:txBody>
      </p:sp>
      <p:pic>
        <p:nvPicPr>
          <p:cNvPr id="4" name="IMG_2126.jpeg" descr="IMG_2126.jpeg"/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rcRect l="13617" b="38476"/>
          <a:stretch>
            <a:fillRect/>
          </a:stretch>
        </p:blipFill>
        <p:spPr>
          <a:xfrm>
            <a:off x="5059443" y="2591839"/>
            <a:ext cx="3978649" cy="3778250"/>
          </a:xfrm>
          <a:prstGeom prst="rect">
            <a:avLst/>
          </a:prstGeom>
          <a:ln w="88900">
            <a:miter lim="400000"/>
          </a:ln>
        </p:spPr>
      </p:pic>
      <p:pic>
        <p:nvPicPr>
          <p:cNvPr id="5" name="IMG_1992.jpeg" descr="IMG_199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44054" y="1592526"/>
            <a:ext cx="2058988" cy="2745318"/>
          </a:xfrm>
          <a:prstGeom prst="rect">
            <a:avLst/>
          </a:prstGeom>
          <a:ln w="88900">
            <a:miter lim="400000"/>
          </a:ln>
        </p:spPr>
      </p:pic>
      <p:pic>
        <p:nvPicPr>
          <p:cNvPr id="6" name="IMG_6709.JPG" descr="IMG_6709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47291" y="1408649"/>
            <a:ext cx="2058988" cy="1544242"/>
          </a:xfrm>
          <a:prstGeom prst="rect">
            <a:avLst/>
          </a:prstGeom>
          <a:ln w="88900">
            <a:miter lim="400000"/>
          </a:ln>
        </p:spPr>
      </p:pic>
      <p:pic>
        <p:nvPicPr>
          <p:cNvPr id="7" name="ec8be4f7-0d9f-4a13-b17d-5d997c65c1ca.JPG" descr="ec8be4f7-0d9f-4a13-b17d-5d997c65c1ca.JPG"/>
          <p:cNvPicPr>
            <a:picLocks noChangeAspect="1"/>
          </p:cNvPicPr>
          <p:nvPr/>
        </p:nvPicPr>
        <p:blipFill>
          <a:blip r:embed="rId5">
            <a:extLst/>
          </a:blip>
          <a:srcRect l="4804" t="7159" r="9503" b="10392"/>
          <a:stretch>
            <a:fillRect/>
          </a:stretch>
        </p:blipFill>
        <p:spPr>
          <a:xfrm>
            <a:off x="1995513" y="3593281"/>
            <a:ext cx="2059083" cy="2641484"/>
          </a:xfrm>
          <a:prstGeom prst="rect">
            <a:avLst/>
          </a:prstGeom>
          <a:ln w="889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137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69261"/>
          </a:xfrm>
        </p:spPr>
        <p:txBody>
          <a:bodyPr>
            <a:normAutofit/>
          </a:bodyPr>
          <a:lstStyle/>
          <a:p>
            <a:r>
              <a:rPr lang="cs-CZ" sz="3200" dirty="0" smtClean="0"/>
              <a:t>Vzdělávání cizinců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393371"/>
            <a:ext cx="8915400" cy="5072743"/>
          </a:xfrm>
        </p:spPr>
        <p:txBody>
          <a:bodyPr>
            <a:normAutofit/>
          </a:bodyPr>
          <a:lstStyle/>
          <a:p>
            <a:r>
              <a:rPr lang="cs-CZ" b="1" dirty="0" smtClean="0">
                <a:hlinkClick r:id="rId2"/>
              </a:rPr>
              <a:t>§ 20   </a:t>
            </a:r>
            <a:r>
              <a:rPr lang="cs-CZ" dirty="0" smtClean="0"/>
              <a:t>Zákon </a:t>
            </a:r>
            <a:r>
              <a:rPr lang="cs-CZ" dirty="0"/>
              <a:t>č. 561/2004 Sb</a:t>
            </a:r>
            <a:r>
              <a:rPr lang="cs-CZ" dirty="0" smtClean="0"/>
              <a:t>.  - Školský zákon</a:t>
            </a:r>
            <a:endParaRPr lang="cs-CZ" dirty="0"/>
          </a:p>
          <a:p>
            <a:endParaRPr lang="cs-CZ" dirty="0"/>
          </a:p>
          <a:p>
            <a:r>
              <a:rPr lang="cs-CZ" dirty="0" smtClean="0"/>
              <a:t>Občané </a:t>
            </a:r>
            <a:r>
              <a:rPr lang="cs-CZ" dirty="0"/>
              <a:t>Evropské unie a jejich rodinní příslušníci mají přístup ke vzdělávání a školským službám podle tohoto zákona za stejných </a:t>
            </a:r>
            <a:r>
              <a:rPr lang="cs-CZ" dirty="0" smtClean="0"/>
              <a:t>podmínek</a:t>
            </a:r>
          </a:p>
          <a:p>
            <a:r>
              <a:rPr lang="cs-CZ" dirty="0" smtClean="0"/>
              <a:t>Občané i mimo EU mají  za stejných podmínek přístup k:</a:t>
            </a:r>
          </a:p>
          <a:p>
            <a:pPr marL="0" indent="0">
              <a:buNone/>
            </a:pPr>
            <a:r>
              <a:rPr lang="cs-CZ" dirty="0" smtClean="0"/>
              <a:t>	 	Předškolní vzdělávání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		Základní vzdělání, školní stravování, zájmové vzdělávání</a:t>
            </a:r>
          </a:p>
          <a:p>
            <a:pPr marL="0" indent="0">
              <a:buNone/>
            </a:pPr>
            <a:r>
              <a:rPr lang="cs-CZ" dirty="0" smtClean="0"/>
              <a:t>		Střední  a  vyšší odborné vzdělávání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Právo pobytu na území ČR </a:t>
            </a:r>
            <a:r>
              <a:rPr lang="cs-CZ" dirty="0"/>
              <a:t>na dobu delší než 90 dnů, popřípadě pokud jsou osobami oprávněnými pobývat na území České republiky za účelem výzkumu, azylanty, osobami požívajícími doplňkové ochrany, žadateli o udělení mezinárodní ochrany nebo osobami požívajícími dočasné ochrany.</a:t>
            </a:r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444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2589212" y="446088"/>
            <a:ext cx="7120845" cy="729569"/>
          </a:xfrm>
        </p:spPr>
        <p:txBody>
          <a:bodyPr>
            <a:normAutofit/>
          </a:bodyPr>
          <a:lstStyle/>
          <a:p>
            <a:r>
              <a:rPr lang="cs-CZ" sz="3200" dirty="0" smtClean="0"/>
              <a:t>Finsko – návštěva MŠ</a:t>
            </a:r>
            <a:endParaRPr lang="cs-CZ" sz="3200" dirty="0"/>
          </a:p>
        </p:txBody>
      </p:sp>
      <p:pic>
        <p:nvPicPr>
          <p:cNvPr id="4" name="IMG_2070.jpeg" descr="IMG_2070.jpeg"/>
          <p:cNvPicPr>
            <a:picLocks noGrp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2806926" y="2989941"/>
            <a:ext cx="3819525" cy="3067050"/>
          </a:xfrm>
          <a:prstGeom prst="rect">
            <a:avLst/>
          </a:prstGeom>
        </p:spPr>
      </p:pic>
      <p:sp>
        <p:nvSpPr>
          <p:cNvPr id="8" name="Zástupný symbol pro text 7"/>
          <p:cNvSpPr>
            <a:spLocks noGrp="1"/>
          </p:cNvSpPr>
          <p:nvPr>
            <p:ph type="body" sz="half" idx="2"/>
          </p:nvPr>
        </p:nvSpPr>
        <p:spPr>
          <a:xfrm>
            <a:off x="2806926" y="1794555"/>
            <a:ext cx="3505199" cy="4262436"/>
          </a:xfrm>
        </p:spPr>
        <p:txBody>
          <a:bodyPr/>
          <a:lstStyle/>
          <a:p>
            <a:r>
              <a:rPr lang="cs-CZ" dirty="0"/>
              <a:t>Děti připravují suroviny na pečení koláče, který budou mít odpoledne ke</a:t>
            </a:r>
            <a:r>
              <a:rPr lang="cs-CZ" b="1" dirty="0"/>
              <a:t> svačině</a:t>
            </a:r>
            <a:endParaRPr lang="cs-CZ" dirty="0"/>
          </a:p>
        </p:txBody>
      </p:sp>
      <p:pic>
        <p:nvPicPr>
          <p:cNvPr id="5" name="IMG_6789.JPG" descr="IMG_6789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6451" y="1794555"/>
            <a:ext cx="5186760" cy="416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8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6224504" cy="921661"/>
          </a:xfrm>
        </p:spPr>
        <p:txBody>
          <a:bodyPr/>
          <a:lstStyle/>
          <a:p>
            <a:r>
              <a:rPr lang="cs-CZ" dirty="0" smtClean="0"/>
              <a:t>Stáž Finsko - </a:t>
            </a:r>
            <a:r>
              <a:rPr lang="cs-CZ" dirty="0" err="1" smtClean="0"/>
              <a:t>Kitee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88469" y="1545771"/>
            <a:ext cx="6576560" cy="4365451"/>
          </a:xfrm>
        </p:spPr>
        <p:txBody>
          <a:bodyPr>
            <a:normAutofit/>
          </a:bodyPr>
          <a:lstStyle/>
          <a:p>
            <a:pPr marL="434340" indent="-434340" defTabSz="347472">
              <a:spcBef>
                <a:spcPts val="500"/>
              </a:spcBef>
              <a:buBlip>
                <a:blip r:embed="rId2"/>
              </a:buBlip>
              <a:defRPr sz="2736"/>
            </a:pPr>
            <a:endParaRPr lang="cs-CZ" sz="1900" dirty="0" smtClean="0"/>
          </a:p>
          <a:p>
            <a:pPr marL="434340" indent="-434340" defTabSz="347472">
              <a:spcBef>
                <a:spcPts val="500"/>
              </a:spcBef>
              <a:buBlip>
                <a:blip r:embed="rId2"/>
              </a:buBlip>
              <a:defRPr sz="2736"/>
            </a:pPr>
            <a:r>
              <a:rPr lang="cs-CZ" sz="1900" dirty="0" smtClean="0"/>
              <a:t>- úzká </a:t>
            </a:r>
            <a:r>
              <a:rPr lang="cs-CZ" sz="1900" dirty="0"/>
              <a:t>spolupráce s </a:t>
            </a:r>
            <a:r>
              <a:rPr lang="cs-CZ" sz="1900" dirty="0" smtClean="0"/>
              <a:t>rodiči</a:t>
            </a:r>
          </a:p>
          <a:p>
            <a:pPr marL="434340" indent="-434340" defTabSz="347472">
              <a:spcBef>
                <a:spcPts val="500"/>
              </a:spcBef>
              <a:buBlip>
                <a:blip r:embed="rId2"/>
              </a:buBlip>
              <a:defRPr sz="2736"/>
            </a:pPr>
            <a:r>
              <a:rPr lang="cs-CZ" sz="1900" dirty="0" smtClean="0"/>
              <a:t>- </a:t>
            </a:r>
            <a:r>
              <a:rPr lang="cs-CZ" sz="1900" dirty="0"/>
              <a:t>podpora inkluze dětí s OMJ</a:t>
            </a:r>
          </a:p>
          <a:p>
            <a:pPr marL="434340" indent="-434340" defTabSz="347472">
              <a:spcBef>
                <a:spcPts val="500"/>
              </a:spcBef>
              <a:buBlip>
                <a:blip r:embed="rId2"/>
              </a:buBlip>
              <a:defRPr sz="2736"/>
            </a:pPr>
            <a:r>
              <a:rPr lang="cs-CZ" sz="1900" dirty="0" smtClean="0"/>
              <a:t>- děti </a:t>
            </a:r>
            <a:r>
              <a:rPr lang="cs-CZ" sz="1900" dirty="0"/>
              <a:t>jsou vedeny k </a:t>
            </a:r>
            <a:r>
              <a:rPr lang="cs-CZ" sz="1900" dirty="0" smtClean="0"/>
              <a:t>samostatnému rozhodování </a:t>
            </a:r>
            <a:r>
              <a:rPr lang="cs-CZ" sz="1900" dirty="0"/>
              <a:t>a </a:t>
            </a:r>
            <a:r>
              <a:rPr lang="cs-CZ" sz="1900" dirty="0" smtClean="0"/>
              <a:t>uvažování</a:t>
            </a:r>
          </a:p>
          <a:p>
            <a:pPr marL="434340" indent="-434340" defTabSz="347472">
              <a:spcBef>
                <a:spcPts val="500"/>
              </a:spcBef>
              <a:buBlip>
                <a:blip r:embed="rId2"/>
              </a:buBlip>
              <a:defRPr sz="2736"/>
            </a:pPr>
            <a:r>
              <a:rPr lang="cs-CZ" sz="1900" dirty="0" smtClean="0"/>
              <a:t>- učení v </a:t>
            </a:r>
            <a:r>
              <a:rPr lang="cs-CZ" sz="1900" dirty="0"/>
              <a:t>souvislostech - </a:t>
            </a:r>
            <a:r>
              <a:rPr lang="cs-CZ" sz="1900" dirty="0" smtClean="0"/>
              <a:t>propojování jednotlivostí</a:t>
            </a:r>
            <a:endParaRPr lang="cs-CZ" sz="1900" dirty="0"/>
          </a:p>
          <a:p>
            <a:pPr marL="434340" indent="-434340" defTabSz="347472">
              <a:spcBef>
                <a:spcPts val="500"/>
              </a:spcBef>
              <a:buBlip>
                <a:blip r:embed="rId2"/>
              </a:buBlip>
              <a:defRPr sz="2736"/>
            </a:pPr>
            <a:r>
              <a:rPr lang="cs-CZ" sz="1900" dirty="0" smtClean="0"/>
              <a:t>- jsou vedeny k uvědomování si sebe sama,</a:t>
            </a:r>
          </a:p>
          <a:p>
            <a:pPr marL="434340" indent="-434340" defTabSz="347472">
              <a:spcBef>
                <a:spcPts val="500"/>
              </a:spcBef>
              <a:buBlip>
                <a:blip r:embed="rId2"/>
              </a:buBlip>
              <a:defRPr sz="2736"/>
            </a:pPr>
            <a:r>
              <a:rPr lang="cs-CZ" sz="1900" dirty="0" smtClean="0"/>
              <a:t>-  učí se vnímat </a:t>
            </a:r>
            <a:r>
              <a:rPr lang="cs-CZ" sz="1900" dirty="0"/>
              <a:t>okolí, pomáhat ostatním</a:t>
            </a:r>
          </a:p>
          <a:p>
            <a:pPr marL="434340" indent="-434340" defTabSz="347472">
              <a:spcBef>
                <a:spcPts val="500"/>
              </a:spcBef>
              <a:buBlip>
                <a:blip r:embed="rId2"/>
              </a:buBlip>
              <a:defRPr sz="2736"/>
            </a:pPr>
            <a:r>
              <a:rPr lang="cs-CZ" sz="1900" dirty="0" smtClean="0"/>
              <a:t>- důraz kladen na týmovou spolupráci </a:t>
            </a:r>
            <a:r>
              <a:rPr lang="cs-CZ" sz="1900" dirty="0"/>
              <a:t>škol - není materiální rozdíl mezi jednotlivými školami</a:t>
            </a:r>
          </a:p>
          <a:p>
            <a:pPr marL="434340" indent="-434340" defTabSz="347472">
              <a:spcBef>
                <a:spcPts val="500"/>
              </a:spcBef>
              <a:buBlip>
                <a:blip r:embed="rId2"/>
              </a:buBlip>
              <a:defRPr sz="2736"/>
            </a:pPr>
            <a:r>
              <a:rPr lang="cs-CZ" sz="1900" dirty="0" smtClean="0"/>
              <a:t>- velká </a:t>
            </a:r>
            <a:r>
              <a:rPr lang="cs-CZ" sz="1900" dirty="0"/>
              <a:t>podpora individuality </a:t>
            </a:r>
            <a:endParaRPr lang="cs-CZ" sz="1900" dirty="0" smtClean="0"/>
          </a:p>
          <a:p>
            <a:pPr marL="434340" indent="-434340" defTabSz="347472">
              <a:spcBef>
                <a:spcPts val="500"/>
              </a:spcBef>
              <a:buBlip>
                <a:blip r:embed="rId2"/>
              </a:buBlip>
              <a:defRPr sz="2736"/>
            </a:pPr>
            <a:r>
              <a:rPr lang="cs-CZ" sz="1900" dirty="0" smtClean="0"/>
              <a:t>- </a:t>
            </a:r>
            <a:r>
              <a:rPr lang="cs-CZ" sz="1900" dirty="0"/>
              <a:t>speciální pedagogové, terapeuti</a:t>
            </a:r>
          </a:p>
          <a:p>
            <a:endParaRPr lang="cs-CZ" dirty="0"/>
          </a:p>
        </p:txBody>
      </p:sp>
      <p:pic>
        <p:nvPicPr>
          <p:cNvPr id="4" name="IMG_6721.JPG" descr="IMG_6721.JPG"/>
          <p:cNvPicPr>
            <a:picLocks noChangeAspect="1"/>
          </p:cNvPicPr>
          <p:nvPr/>
        </p:nvPicPr>
        <p:blipFill>
          <a:blip r:embed="rId3">
            <a:extLst/>
          </a:blip>
          <a:srcRect l="17534" r="30302" b="7260"/>
          <a:stretch>
            <a:fillRect/>
          </a:stretch>
        </p:blipFill>
        <p:spPr>
          <a:xfrm>
            <a:off x="9576833" y="624110"/>
            <a:ext cx="2426533" cy="5863776"/>
          </a:xfrm>
          <a:prstGeom prst="rect">
            <a:avLst/>
          </a:prstGeom>
          <a:ln w="889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8077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69261"/>
          </a:xfrm>
        </p:spPr>
        <p:txBody>
          <a:bodyPr/>
          <a:lstStyle/>
          <a:p>
            <a:r>
              <a:rPr lang="cs-CZ" dirty="0" smtClean="0"/>
              <a:t>Stáž – Portugalsko - Faro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1393371"/>
            <a:ext cx="3287486" cy="4062984"/>
          </a:xfrm>
          <a:prstGeom prst="rect">
            <a:avLst/>
          </a:prstGeom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589314" y="1393371"/>
            <a:ext cx="7237412" cy="5290458"/>
          </a:xfrm>
        </p:spPr>
        <p:txBody>
          <a:bodyPr>
            <a:normAutofit/>
          </a:bodyPr>
          <a:lstStyle/>
          <a:p>
            <a:pPr marL="354329" indent="-354329" defTabSz="283463">
              <a:spcBef>
                <a:spcPts val="0"/>
              </a:spcBef>
              <a:buBlip>
                <a:blip r:embed="rId3"/>
              </a:buBlip>
              <a:defRPr sz="2232"/>
            </a:pPr>
            <a:r>
              <a:rPr lang="cs-CZ" dirty="0"/>
              <a:t>škola s mezinárodním statusem</a:t>
            </a:r>
          </a:p>
          <a:p>
            <a:pPr marL="354329" indent="-354329" defTabSz="283463">
              <a:spcBef>
                <a:spcPts val="0"/>
              </a:spcBef>
              <a:buBlip>
                <a:blip r:embed="rId3"/>
              </a:buBlip>
              <a:defRPr sz="2232"/>
            </a:pPr>
            <a:r>
              <a:rPr lang="cs-CZ" dirty="0"/>
              <a:t>vzdělávání probíhá dle Cambridge systému</a:t>
            </a:r>
          </a:p>
          <a:p>
            <a:pPr marL="354329" indent="-354329" defTabSz="283463">
              <a:spcBef>
                <a:spcPts val="0"/>
              </a:spcBef>
              <a:buBlip>
                <a:blip r:embed="rId3"/>
              </a:buBlip>
              <a:defRPr sz="2232"/>
            </a:pPr>
            <a:r>
              <a:rPr lang="cs-CZ" dirty="0"/>
              <a:t>ve třídě pedagog a asistent pedagoga</a:t>
            </a:r>
          </a:p>
          <a:p>
            <a:pPr marL="354329" indent="-354329" defTabSz="283463">
              <a:spcBef>
                <a:spcPts val="0"/>
              </a:spcBef>
              <a:buBlip>
                <a:blip r:embed="rId3"/>
              </a:buBlip>
              <a:defRPr sz="2232"/>
            </a:pPr>
            <a:r>
              <a:rPr lang="cs-CZ" dirty="0"/>
              <a:t>zapsaných 25 dětí, děti rozdělené dle věku</a:t>
            </a:r>
          </a:p>
          <a:p>
            <a:pPr marL="314959" indent="-314959" defTabSz="283463">
              <a:spcBef>
                <a:spcPts val="0"/>
              </a:spcBef>
              <a:buBlip>
                <a:blip r:embed="rId3"/>
              </a:buBlip>
              <a:defRPr sz="1984"/>
            </a:pPr>
            <a:r>
              <a:rPr lang="cs-CZ" dirty="0"/>
              <a:t>velký počet dětí s OMJ ( z 25 dětí je cca polovina cizojazyčných, především Rusové, Angličani, Číňani, z Jižní Ameriky, Ukrajinci)</a:t>
            </a:r>
          </a:p>
          <a:p>
            <a:pPr marL="314959" indent="-314959" defTabSz="283463">
              <a:spcBef>
                <a:spcPts val="0"/>
              </a:spcBef>
              <a:buBlip>
                <a:blip r:embed="rId3"/>
              </a:buBlip>
              <a:defRPr sz="1984"/>
            </a:pPr>
            <a:r>
              <a:rPr lang="cs-CZ" dirty="0"/>
              <a:t>v mateřské škole se učí angličtinu a portugalštinu jako důležité komunikační dovednosti a prostředky vzájemného přístupu k světu ostatních</a:t>
            </a:r>
          </a:p>
          <a:p>
            <a:pPr marL="314959" indent="-314959" defTabSz="283463">
              <a:spcBef>
                <a:spcPts val="0"/>
              </a:spcBef>
              <a:buBlip>
                <a:blip r:embed="rId3"/>
              </a:buBlip>
              <a:defRPr sz="1984"/>
            </a:pPr>
            <a:r>
              <a:rPr lang="cs-CZ" dirty="0"/>
              <a:t>děti jsou vedeny k dodržování pravidel, obrázky pravidel ve tvaru  piktogramů jsou rozvěšené všude kolem v prostoru- usnadnění pro děti s OMJ – nemusí rozumět co se říká, protože to vidí na obrázku</a:t>
            </a:r>
          </a:p>
          <a:p>
            <a:pPr marL="314959" indent="-314959" defTabSz="283463">
              <a:spcBef>
                <a:spcPts val="0"/>
              </a:spcBef>
              <a:buBlip>
                <a:blip r:embed="rId3"/>
              </a:buBlip>
              <a:defRPr sz="1984"/>
            </a:pPr>
            <a:r>
              <a:rPr lang="cs-CZ" dirty="0"/>
              <a:t>školu navštěvují děti od 3 let. Od 4 let se začínají učit trivium.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402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Pravidla jsou všude kolem </a:t>
            </a:r>
            <a:br>
              <a:rPr lang="cs-CZ" sz="2800" dirty="0" smtClean="0"/>
            </a:br>
            <a:r>
              <a:rPr lang="cs-CZ" sz="2800" dirty="0" smtClean="0"/>
              <a:t>buď ochotný, opatrný, trpělivý, odpovědný, uctivý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6" y="1905000"/>
            <a:ext cx="9076560" cy="4006849"/>
          </a:xfrm>
        </p:spPr>
      </p:pic>
    </p:spTree>
    <p:extLst>
      <p:ext uri="{BB962C8B-B14F-4D97-AF65-F5344CB8AC3E}">
        <p14:creationId xmlns:p14="http://schemas.microsoft.com/office/powerpoint/2010/main" val="245963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Předškolní vzdělávání - systém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5790" indent="-105790" defTabSz="224027">
              <a:spcBef>
                <a:spcPts val="1500"/>
              </a:spcBef>
              <a:buSzPct val="50000"/>
              <a:buBlip>
                <a:blip r:embed="rId2"/>
              </a:buBlip>
              <a:defRPr sz="1715"/>
            </a:pPr>
            <a:r>
              <a:rPr lang="cs-CZ" dirty="0"/>
              <a:t> </a:t>
            </a:r>
            <a:r>
              <a:rPr lang="cs-CZ" dirty="0" smtClean="0"/>
              <a:t>předškolní vzdělávání </a:t>
            </a:r>
            <a:r>
              <a:rPr lang="cs-CZ" dirty="0"/>
              <a:t>není v Portugalsku povinné a </a:t>
            </a:r>
            <a:r>
              <a:rPr lang="cs-CZ" dirty="0" smtClean="0"/>
              <a:t>navštěvovat </a:t>
            </a:r>
            <a:r>
              <a:rPr lang="cs-CZ" dirty="0"/>
              <a:t>ho mohou </a:t>
            </a:r>
            <a:r>
              <a:rPr lang="cs-CZ" dirty="0" smtClean="0"/>
              <a:t>děti </a:t>
            </a:r>
            <a:r>
              <a:rPr lang="cs-CZ" dirty="0"/>
              <a:t>od 3 let </a:t>
            </a:r>
            <a:r>
              <a:rPr lang="cs-CZ" dirty="0" smtClean="0"/>
              <a:t>věku, </a:t>
            </a:r>
            <a:r>
              <a:rPr lang="cs-CZ" dirty="0"/>
              <a:t>do </a:t>
            </a:r>
            <a:r>
              <a:rPr lang="cs-CZ" dirty="0" smtClean="0"/>
              <a:t>počátku </a:t>
            </a:r>
            <a:r>
              <a:rPr lang="cs-CZ" dirty="0"/>
              <a:t>povinné školní docházky. </a:t>
            </a:r>
          </a:p>
          <a:p>
            <a:pPr marL="105790" indent="-105790" defTabSz="224027">
              <a:spcBef>
                <a:spcPts val="1500"/>
              </a:spcBef>
              <a:buSzPct val="50000"/>
              <a:buBlip>
                <a:blip r:embed="rId2"/>
              </a:buBlip>
              <a:defRPr sz="1715"/>
            </a:pPr>
            <a:r>
              <a:rPr lang="cs-CZ" dirty="0"/>
              <a:t> v soukromých školách je stanoveno školné či rodiče platí dle výše svých </a:t>
            </a:r>
            <a:r>
              <a:rPr lang="cs-CZ" dirty="0" smtClean="0"/>
              <a:t>příjmů</a:t>
            </a:r>
            <a:endParaRPr lang="cs-CZ" dirty="0"/>
          </a:p>
          <a:p>
            <a:pPr marL="105790" indent="-105790" defTabSz="224027">
              <a:spcBef>
                <a:spcPts val="1500"/>
              </a:spcBef>
              <a:buSzPct val="50000"/>
              <a:buBlip>
                <a:blip r:embed="rId2"/>
              </a:buBlip>
              <a:defRPr sz="1715"/>
            </a:pPr>
            <a:r>
              <a:rPr lang="cs-CZ" dirty="0"/>
              <a:t> pedagogové musí mít vysokoškolské vzdělání</a:t>
            </a:r>
          </a:p>
          <a:p>
            <a:pPr marL="156819" indent="-156819" defTabSz="224027">
              <a:spcBef>
                <a:spcPts val="0"/>
              </a:spcBef>
              <a:buSzTx/>
              <a:buNone/>
              <a:defRPr sz="1715"/>
            </a:pPr>
            <a:r>
              <a:rPr lang="cs-CZ" dirty="0"/>
              <a:t>v jedné třídě pedagog a asistent - počet zapsaných dětí cca 25, do školy dochází externí </a:t>
            </a:r>
            <a:r>
              <a:rPr lang="cs-CZ" dirty="0" smtClean="0"/>
              <a:t>odborníci </a:t>
            </a:r>
            <a:r>
              <a:rPr lang="cs-CZ" dirty="0"/>
              <a:t>(výuka cizího jazyka, hudebních činností, tělocviku…)</a:t>
            </a:r>
          </a:p>
          <a:p>
            <a:pPr marL="105790" indent="-105790" defTabSz="224027">
              <a:spcBef>
                <a:spcPts val="1500"/>
              </a:spcBef>
              <a:buSzPct val="50000"/>
              <a:buBlip>
                <a:blip r:embed="rId2"/>
              </a:buBlip>
              <a:defRPr sz="1568"/>
            </a:pPr>
            <a:r>
              <a:rPr lang="cs-CZ" dirty="0"/>
              <a:t> děti s OMJ jsou vítané, ve školách pro ně nejsou upravované vzdělávací činnosti, </a:t>
            </a:r>
            <a:r>
              <a:rPr lang="cs-CZ" dirty="0" err="1" smtClean="0"/>
              <a:t>inkludují</a:t>
            </a:r>
            <a:r>
              <a:rPr lang="cs-CZ" dirty="0" smtClean="0"/>
              <a:t> se </a:t>
            </a:r>
            <a:r>
              <a:rPr lang="cs-CZ" dirty="0"/>
              <a:t>bez problémů</a:t>
            </a:r>
          </a:p>
          <a:p>
            <a:pPr marL="105790" indent="-105790" defTabSz="224027">
              <a:spcBef>
                <a:spcPts val="1500"/>
              </a:spcBef>
              <a:buSzPct val="50000"/>
              <a:buBlip>
                <a:blip r:embed="rId2"/>
              </a:buBlip>
              <a:defRPr sz="1568"/>
            </a:pPr>
            <a:r>
              <a:rPr lang="cs-CZ" dirty="0"/>
              <a:t> učitel má 37 hodinovou pracovní dobu, z toho s dětmi pracuje 5 hodin</a:t>
            </a:r>
          </a:p>
        </p:txBody>
      </p:sp>
    </p:spTree>
    <p:extLst>
      <p:ext uri="{BB962C8B-B14F-4D97-AF65-F5344CB8AC3E}">
        <p14:creationId xmlns:p14="http://schemas.microsoft.com/office/powerpoint/2010/main" val="398724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47490"/>
          </a:xfrm>
        </p:spPr>
        <p:txBody>
          <a:bodyPr/>
          <a:lstStyle/>
          <a:p>
            <a:r>
              <a:rPr lang="cs-CZ" dirty="0"/>
              <a:t>Portugalský vzdělávací systém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5" y="1371600"/>
            <a:ext cx="3897086" cy="2597408"/>
          </a:xfrm>
        </p:spPr>
      </p:pic>
      <p:sp>
        <p:nvSpPr>
          <p:cNvPr id="3" name="TextovéPole 2"/>
          <p:cNvSpPr txBox="1"/>
          <p:nvPr/>
        </p:nvSpPr>
        <p:spPr>
          <a:xfrm>
            <a:off x="1785257" y="1578428"/>
            <a:ext cx="559525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1490" indent="-491490" defTabSz="393192">
              <a:spcBef>
                <a:spcPts val="3000"/>
              </a:spcBef>
              <a:buBlip>
                <a:blip r:embed="rId3"/>
              </a:buBlip>
              <a:defRPr sz="3096"/>
            </a:pPr>
            <a:r>
              <a:rPr lang="cs-CZ" sz="2400" dirty="0"/>
              <a:t>školka”: od čtyř měsíců do tří let</a:t>
            </a:r>
          </a:p>
          <a:p>
            <a:pPr marL="491490" indent="-491490" defTabSz="393192">
              <a:spcBef>
                <a:spcPts val="3000"/>
              </a:spcBef>
              <a:buBlip>
                <a:blip r:embed="rId3"/>
              </a:buBlip>
              <a:defRPr sz="3096"/>
            </a:pPr>
            <a:r>
              <a:rPr lang="cs-CZ" sz="2400" dirty="0"/>
              <a:t>mateřská škola: od tří do šesti let</a:t>
            </a:r>
          </a:p>
          <a:p>
            <a:pPr marL="491490" indent="-491490" defTabSz="393192">
              <a:spcBef>
                <a:spcPts val="3000"/>
              </a:spcBef>
              <a:buBlip>
                <a:blip r:embed="rId3"/>
              </a:buBlip>
              <a:defRPr sz="3096"/>
            </a:pPr>
            <a:r>
              <a:rPr lang="cs-CZ" sz="2400" dirty="0"/>
              <a:t>základní škola: od šesti let do čtrnácti let</a:t>
            </a:r>
          </a:p>
          <a:p>
            <a:pPr marL="491490" indent="-491490" defTabSz="393192">
              <a:spcBef>
                <a:spcPts val="3000"/>
              </a:spcBef>
              <a:buBlip>
                <a:blip r:embed="rId3"/>
              </a:buBlip>
              <a:defRPr sz="3096"/>
            </a:pPr>
            <a:r>
              <a:rPr lang="cs-CZ" sz="2400" dirty="0"/>
              <a:t>střední škola: od patnácti let do sedmnácti let</a:t>
            </a:r>
          </a:p>
          <a:p>
            <a:pPr marL="491490" indent="-491490" defTabSz="393192">
              <a:spcBef>
                <a:spcPts val="3000"/>
              </a:spcBef>
              <a:buBlip>
                <a:blip r:embed="rId3"/>
              </a:buBlip>
              <a:defRPr sz="3096"/>
            </a:pPr>
            <a:r>
              <a:rPr lang="cs-CZ" sz="2400" dirty="0"/>
              <a:t>vysoká škola: od osmnácti let </a:t>
            </a:r>
          </a:p>
          <a:p>
            <a:endParaRPr lang="cs-CZ" sz="1400" dirty="0"/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5" y="3809808"/>
            <a:ext cx="3897086" cy="261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3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58239" y="711195"/>
            <a:ext cx="8911687" cy="725719"/>
          </a:xfrm>
        </p:spPr>
        <p:txBody>
          <a:bodyPr/>
          <a:lstStyle/>
          <a:p>
            <a:r>
              <a:rPr lang="cs-CZ" dirty="0" smtClean="0"/>
              <a:t>Projektové dny „řešení problémů“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268" y="2373087"/>
            <a:ext cx="7356618" cy="4245428"/>
          </a:xfrm>
        </p:spPr>
      </p:pic>
      <p:sp>
        <p:nvSpPr>
          <p:cNvPr id="5" name="TextovéPole 4"/>
          <p:cNvSpPr txBox="1"/>
          <p:nvPr/>
        </p:nvSpPr>
        <p:spPr>
          <a:xfrm>
            <a:off x="2658239" y="1720334"/>
            <a:ext cx="8587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Podpora verbální komunikace </a:t>
            </a:r>
            <a:r>
              <a:rPr lang="cs-CZ" dirty="0" smtClean="0"/>
              <a:t> - důležitý není výsledek, ale proces zjišťování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855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Práce s rodiči dětí s odlišným mateřským jazykem </a:t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175" y="1900863"/>
            <a:ext cx="2518203" cy="377825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41" y="2373086"/>
            <a:ext cx="6096000" cy="345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4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030519"/>
          </a:xfrm>
        </p:spPr>
        <p:txBody>
          <a:bodyPr>
            <a:normAutofit fontScale="90000"/>
          </a:bodyPr>
          <a:lstStyle/>
          <a:p>
            <a:r>
              <a:rPr lang="cs-CZ" sz="3200" dirty="0" smtClean="0"/>
              <a:t>Odborně</a:t>
            </a:r>
            <a:r>
              <a:rPr lang="cs-CZ" dirty="0" smtClean="0"/>
              <a:t> zaměřená tematická setkávání a spolupráce s rodiči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Cílem : rozvíjet komunikaci</a:t>
            </a:r>
          </a:p>
          <a:p>
            <a:r>
              <a:rPr lang="cs-CZ" dirty="0" smtClean="0"/>
              <a:t>Sdílet zkušenosti a dobrou praxi školy s rodiči</a:t>
            </a:r>
          </a:p>
          <a:p>
            <a:r>
              <a:rPr lang="cs-CZ" dirty="0" smtClean="0"/>
              <a:t>Prostor pro otevřenou diskusi </a:t>
            </a:r>
          </a:p>
          <a:p>
            <a:r>
              <a:rPr lang="cs-CZ" dirty="0" smtClean="0"/>
              <a:t>Účast externího odborníka, setkání  tematicky zaměřené např. na Prezentaci aktivit projektu - Výstupy ze zahraniční stáže, působení </a:t>
            </a:r>
            <a:r>
              <a:rPr lang="cs-CZ" dirty="0" err="1" smtClean="0"/>
              <a:t>dvojjaz</a:t>
            </a:r>
            <a:r>
              <a:rPr lang="cs-CZ" dirty="0" smtClean="0"/>
              <a:t>. asistenta, doučování </a:t>
            </a:r>
            <a:r>
              <a:rPr lang="cs-CZ" dirty="0" err="1" smtClean="0"/>
              <a:t>čj</a:t>
            </a:r>
            <a:r>
              <a:rPr lang="cs-CZ" dirty="0"/>
              <a:t> </a:t>
            </a:r>
            <a:r>
              <a:rPr lang="cs-CZ" dirty="0" smtClean="0"/>
              <a:t>a následná diskuse o daných tématech</a:t>
            </a:r>
          </a:p>
          <a:p>
            <a:r>
              <a:rPr lang="cs-CZ" dirty="0" smtClean="0"/>
              <a:t>Externím odborníkem může být pedagog, pracovník PPP, specialista na vzdělávání</a:t>
            </a:r>
          </a:p>
          <a:p>
            <a:r>
              <a:rPr lang="cs-CZ" dirty="0" smtClean="0"/>
              <a:t>Účast minimálně 8 rodičů</a:t>
            </a:r>
          </a:p>
          <a:p>
            <a:r>
              <a:rPr lang="cs-CZ" dirty="0" smtClean="0"/>
              <a:t>Setkání se uskutečňuje přímo v prostorách školy</a:t>
            </a:r>
          </a:p>
        </p:txBody>
      </p:sp>
    </p:spTree>
    <p:extLst>
      <p:ext uri="{BB962C8B-B14F-4D97-AF65-F5344CB8AC3E}">
        <p14:creationId xmlns:p14="http://schemas.microsoft.com/office/powerpoint/2010/main" val="398682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3863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Komunitně osvětové setkávání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Akce pro širší veřejnost</a:t>
            </a:r>
          </a:p>
          <a:p>
            <a:r>
              <a:rPr lang="cs-CZ" dirty="0" smtClean="0"/>
              <a:t>Škola zorganizuje volnočasové komunitní osvětové setkání s rodiči, přáteli školy a veřejnosti za pomoci odborníka</a:t>
            </a:r>
          </a:p>
          <a:p>
            <a:r>
              <a:rPr lang="cs-CZ" dirty="0" smtClean="0"/>
              <a:t>Děti se mohou zapojit jako diváci nebo jako aktéři</a:t>
            </a:r>
          </a:p>
          <a:p>
            <a:r>
              <a:rPr lang="cs-CZ" dirty="0" smtClean="0"/>
              <a:t>Podporuje rozvoj kompetencí v oblasti vzájemného porozumění, mezigeneračního soužití, otevřený přístup ke kulturní rozmanitosti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252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89212" y="515253"/>
            <a:ext cx="8911687" cy="747490"/>
          </a:xfrm>
        </p:spPr>
        <p:txBody>
          <a:bodyPr>
            <a:noAutofit/>
          </a:bodyPr>
          <a:lstStyle/>
          <a:p>
            <a:r>
              <a:rPr lang="cs-CZ" sz="3200" dirty="0" smtClean="0"/>
              <a:t>Děti s odlišným mateřským jazykem v MŠ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719943"/>
            <a:ext cx="8915400" cy="4571999"/>
          </a:xfrm>
        </p:spPr>
        <p:txBody>
          <a:bodyPr>
            <a:normAutofit/>
          </a:bodyPr>
          <a:lstStyle/>
          <a:p>
            <a:r>
              <a:rPr lang="cs-CZ" dirty="0"/>
              <a:t>Musí si zvyknout na nová pravidla, způsob a organizování činností a především si v novém prostředí vybudovat vztahy, najít si kamarády a přátele. </a:t>
            </a:r>
            <a:endParaRPr lang="cs-CZ" dirty="0" smtClean="0"/>
          </a:p>
          <a:p>
            <a:r>
              <a:rPr lang="cs-CZ" dirty="0"/>
              <a:t>To samozřejmě není typické jen pro děti a žáky s OMJ.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dirty="0"/>
          </a:p>
          <a:p>
            <a:r>
              <a:rPr lang="cs-CZ" dirty="0" smtClean="0"/>
              <a:t>Toto </a:t>
            </a:r>
            <a:r>
              <a:rPr lang="cs-CZ" dirty="0"/>
              <a:t>vše musí absolvovat v jazyce, který se teprve učí a také v prostředí, které jim může být kulturně velmi vzdálené</a:t>
            </a:r>
            <a:r>
              <a:rPr lang="cs-CZ" dirty="0" smtClean="0"/>
              <a:t>.</a:t>
            </a:r>
            <a:endParaRPr lang="cs-CZ" dirty="0"/>
          </a:p>
          <a:p>
            <a:r>
              <a:rPr lang="cs-CZ" dirty="0"/>
              <a:t>rodina pochází z kultury a komunity s odlišným chápáním a očekáváním od vzdělání, </a:t>
            </a:r>
            <a:r>
              <a:rPr lang="cs-CZ" dirty="0" smtClean="0"/>
              <a:t> </a:t>
            </a:r>
            <a:r>
              <a:rPr lang="cs-CZ" dirty="0"/>
              <a:t>rodiče </a:t>
            </a:r>
            <a:r>
              <a:rPr lang="cs-CZ" dirty="0" smtClean="0"/>
              <a:t>mohou mít odlišný </a:t>
            </a:r>
            <a:r>
              <a:rPr lang="cs-CZ" dirty="0"/>
              <a:t>přístup k instituci školy, k očekávání od role školy a vzdělání dětí jako takového. V některých případech tak může docházet ke kolizím mezi očekávání ze strany školy a ze strany rodiny. </a:t>
            </a:r>
            <a:endParaRPr lang="cs-CZ" dirty="0" smtClean="0"/>
          </a:p>
          <a:p>
            <a:r>
              <a:rPr lang="cs-CZ" dirty="0" smtClean="0"/>
              <a:t>Potíže </a:t>
            </a:r>
            <a:r>
              <a:rPr lang="cs-CZ" dirty="0"/>
              <a:t>mohou způsobovat i odlišná kulturní a náboženská </a:t>
            </a:r>
            <a:r>
              <a:rPr lang="cs-CZ" dirty="0" smtClean="0"/>
              <a:t>pravidla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395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nám přinesla Výzva 28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567543"/>
            <a:ext cx="8915400" cy="4343679"/>
          </a:xfrm>
        </p:spPr>
        <p:txBody>
          <a:bodyPr/>
          <a:lstStyle/>
          <a:p>
            <a:r>
              <a:rPr lang="cs-CZ" dirty="0" smtClean="0"/>
              <a:t>stáže  -   možnost se seznámit se vzděláváním v </a:t>
            </a:r>
            <a:r>
              <a:rPr lang="cs-CZ" dirty="0" err="1" smtClean="0"/>
              <a:t>mš</a:t>
            </a:r>
            <a:r>
              <a:rPr lang="cs-CZ" dirty="0" smtClean="0"/>
              <a:t> EU</a:t>
            </a:r>
          </a:p>
          <a:p>
            <a:r>
              <a:rPr lang="cs-CZ" dirty="0" smtClean="0"/>
              <a:t>Personální podpora  -   asistent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6367" y="2614001"/>
            <a:ext cx="2558425" cy="309426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74503" y="3128424"/>
            <a:ext cx="3918857" cy="300717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4822" y="3106687"/>
            <a:ext cx="376911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6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10640" y="645882"/>
            <a:ext cx="8911687" cy="812804"/>
          </a:xfrm>
        </p:spPr>
        <p:txBody>
          <a:bodyPr/>
          <a:lstStyle/>
          <a:p>
            <a:r>
              <a:rPr lang="cs-CZ" dirty="0" smtClean="0"/>
              <a:t>Děkujeme za pozornost  </a:t>
            </a:r>
            <a:r>
              <a:rPr lang="cs-CZ" sz="4000" dirty="0" smtClean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1388" y="2605880"/>
            <a:ext cx="3778250" cy="2833687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4" y="2133597"/>
            <a:ext cx="4818745" cy="361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0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13937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Co </a:t>
            </a:r>
            <a:r>
              <a:rPr lang="cs-CZ" dirty="0"/>
              <a:t>je to Výzva 28 – krátké přiblížení smyslu a obsahu operačního programu Praha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915886"/>
            <a:ext cx="8915400" cy="39953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Nárůst  </a:t>
            </a:r>
            <a:r>
              <a:rPr lang="cs-CZ" dirty="0"/>
              <a:t>multikulturní </a:t>
            </a:r>
            <a:r>
              <a:rPr lang="cs-CZ" dirty="0" smtClean="0"/>
              <a:t>populace </a:t>
            </a:r>
            <a:r>
              <a:rPr lang="cs-CZ" dirty="0"/>
              <a:t>v </a:t>
            </a:r>
            <a:r>
              <a:rPr lang="cs-CZ" dirty="0" smtClean="0"/>
              <a:t>metropoli</a:t>
            </a:r>
          </a:p>
          <a:p>
            <a:r>
              <a:rPr lang="cs-CZ" dirty="0" smtClean="0"/>
              <a:t>narůstající </a:t>
            </a:r>
            <a:r>
              <a:rPr lang="cs-CZ" dirty="0"/>
              <a:t>počet žáků s odlišným mateřským jazykem v pražských školách </a:t>
            </a:r>
            <a:endParaRPr lang="cs-CZ" dirty="0" smtClean="0"/>
          </a:p>
          <a:p>
            <a:r>
              <a:rPr lang="cs-CZ" dirty="0" smtClean="0"/>
              <a:t>Specifický </a:t>
            </a:r>
            <a:r>
              <a:rPr lang="cs-CZ" dirty="0"/>
              <a:t>cíl </a:t>
            </a:r>
            <a:r>
              <a:rPr lang="cs-CZ" dirty="0" smtClean="0"/>
              <a:t> :  </a:t>
            </a:r>
            <a:r>
              <a:rPr lang="cs-CZ" b="1" dirty="0"/>
              <a:t>Zvýšení kvality vzdělávání prostřednictvím posílení inkluze v multikulturní společnosti</a:t>
            </a:r>
          </a:p>
          <a:p>
            <a:r>
              <a:rPr lang="cs-CZ" dirty="0"/>
              <a:t>Název </a:t>
            </a:r>
            <a:r>
              <a:rPr lang="cs-CZ" dirty="0" smtClean="0"/>
              <a:t>výzvy :   </a:t>
            </a:r>
            <a:r>
              <a:rPr lang="cs-CZ" b="1" dirty="0"/>
              <a:t>Inkluze a multikulturní vzdělávání</a:t>
            </a:r>
          </a:p>
          <a:p>
            <a:r>
              <a:rPr lang="cs-CZ" dirty="0"/>
              <a:t>Datum vyhlášení výzvy 15. 11. 2017</a:t>
            </a:r>
          </a:p>
          <a:p>
            <a:r>
              <a:rPr lang="cs-CZ" dirty="0" smtClean="0"/>
              <a:t>Datum </a:t>
            </a:r>
            <a:r>
              <a:rPr lang="cs-CZ" dirty="0"/>
              <a:t>ukončení příjmu žádostí o podporu 31. 5. 2018, 16:00:00 hod. </a:t>
            </a:r>
            <a:endParaRPr lang="cs-CZ" dirty="0" smtClean="0"/>
          </a:p>
          <a:p>
            <a:r>
              <a:rPr lang="cs-CZ" dirty="0"/>
              <a:t>Maximální délka, na kterou je žadatel oprávněn projekt naplánovat 30 měsíců </a:t>
            </a:r>
          </a:p>
          <a:p>
            <a:r>
              <a:rPr lang="cs-CZ" dirty="0"/>
              <a:t>Nejzazší datum pro ukončení fyzické realizace projektu 31. 8. </a:t>
            </a:r>
            <a:r>
              <a:rPr lang="cs-CZ" dirty="0" smtClean="0"/>
              <a:t>2020</a:t>
            </a:r>
          </a:p>
          <a:p>
            <a:r>
              <a:rPr lang="cs-CZ" dirty="0"/>
              <a:t>Oprávnění žadatelé:  Mateřské, základní, střední školy uskutečňující vzdělávání na území hl. m. Prahy. </a:t>
            </a:r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387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6347"/>
          </a:xfrm>
        </p:spPr>
        <p:txBody>
          <a:bodyPr/>
          <a:lstStyle/>
          <a:p>
            <a:r>
              <a:rPr lang="cs-CZ" dirty="0" smtClean="0"/>
              <a:t>Výzva 28  - Povinné aktivity pro MŠ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480457"/>
            <a:ext cx="8915400" cy="4430765"/>
          </a:xfrm>
        </p:spPr>
        <p:txBody>
          <a:bodyPr/>
          <a:lstStyle/>
          <a:p>
            <a:r>
              <a:rPr lang="cs-CZ" dirty="0"/>
              <a:t>Odborně zaměřená tematická setkávání a spolupráce s rodiči dětí </a:t>
            </a:r>
            <a:endParaRPr lang="cs-CZ" dirty="0" smtClean="0"/>
          </a:p>
          <a:p>
            <a:r>
              <a:rPr lang="cs-CZ" dirty="0" smtClean="0"/>
              <a:t>Komunitně </a:t>
            </a:r>
            <a:r>
              <a:rPr lang="cs-CZ" dirty="0"/>
              <a:t>osvětová setkávání </a:t>
            </a:r>
            <a:endParaRPr lang="cs-CZ" dirty="0" smtClean="0"/>
          </a:p>
          <a:p>
            <a:r>
              <a:rPr lang="cs-CZ" dirty="0" smtClean="0"/>
              <a:t>Personální </a:t>
            </a:r>
            <a:r>
              <a:rPr lang="cs-CZ" dirty="0"/>
              <a:t>podpora </a:t>
            </a:r>
            <a:r>
              <a:rPr lang="cs-CZ" dirty="0" smtClean="0"/>
              <a:t>-Dvojjazyčný </a:t>
            </a:r>
            <a:r>
              <a:rPr lang="cs-CZ" dirty="0"/>
              <a:t>školní asistent </a:t>
            </a:r>
            <a:endParaRPr lang="cs-CZ" dirty="0" smtClean="0"/>
          </a:p>
          <a:p>
            <a:r>
              <a:rPr lang="cs-CZ" dirty="0" smtClean="0"/>
              <a:t>Přímá </a:t>
            </a:r>
            <a:r>
              <a:rPr lang="cs-CZ" dirty="0"/>
              <a:t>podpora dětí s OMJ a jejich rodičů / zákonných zástupců ve </a:t>
            </a:r>
            <a:r>
              <a:rPr lang="cs-CZ" dirty="0" smtClean="0"/>
              <a:t>školách  </a:t>
            </a:r>
            <a:r>
              <a:rPr lang="cs-CZ" dirty="0"/>
              <a:t>Interkulturní </a:t>
            </a:r>
            <a:r>
              <a:rPr lang="cs-CZ" dirty="0" smtClean="0"/>
              <a:t>pracovník   </a:t>
            </a:r>
          </a:p>
          <a:p>
            <a:r>
              <a:rPr lang="cs-CZ" dirty="0" smtClean="0"/>
              <a:t>Intenzivní </a:t>
            </a:r>
            <a:r>
              <a:rPr lang="cs-CZ" dirty="0"/>
              <a:t>jazykové kurzy ČDJ pro MŠ   </a:t>
            </a:r>
            <a:r>
              <a:rPr lang="cs-CZ" dirty="0" smtClean="0"/>
              <a:t>                                            </a:t>
            </a:r>
            <a:endParaRPr lang="cs-CZ" dirty="0"/>
          </a:p>
          <a:p>
            <a:r>
              <a:rPr lang="cs-CZ" dirty="0"/>
              <a:t>Vzdělávání a osobnostní rozvoj pedagogických pracovníků škol </a:t>
            </a:r>
            <a:endParaRPr lang="cs-CZ" dirty="0" smtClean="0"/>
          </a:p>
          <a:p>
            <a:r>
              <a:rPr lang="cs-CZ" dirty="0" smtClean="0"/>
              <a:t>Stáže </a:t>
            </a:r>
            <a:r>
              <a:rPr lang="cs-CZ" dirty="0"/>
              <a:t>pedagogických pracovníků </a:t>
            </a:r>
            <a:r>
              <a:rPr lang="cs-CZ" dirty="0" smtClean="0"/>
              <a:t>- čtyřdenní </a:t>
            </a:r>
          </a:p>
          <a:p>
            <a:r>
              <a:rPr lang="cs-CZ" dirty="0" smtClean="0"/>
              <a:t>Komunitní </a:t>
            </a:r>
            <a:r>
              <a:rPr lang="cs-CZ" dirty="0"/>
              <a:t>aktivity a podpora inkluzivního prostředí škol </a:t>
            </a:r>
          </a:p>
        </p:txBody>
      </p:sp>
    </p:spTree>
    <p:extLst>
      <p:ext uri="{BB962C8B-B14F-4D97-AF65-F5344CB8AC3E}">
        <p14:creationId xmlns:p14="http://schemas.microsoft.com/office/powerpoint/2010/main" val="48533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Výzva 28  - Cílová skupina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2068286"/>
            <a:ext cx="8915400" cy="3842936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Pedagogičtí </a:t>
            </a:r>
            <a:r>
              <a:rPr lang="cs-CZ" dirty="0"/>
              <a:t>pracovníci mateřských, základních a středních škol dle zákona č. </a:t>
            </a:r>
            <a:r>
              <a:rPr lang="cs-CZ" dirty="0" smtClean="0"/>
              <a:t>563/2004; </a:t>
            </a:r>
          </a:p>
          <a:p>
            <a:r>
              <a:rPr lang="cs-CZ" dirty="0" smtClean="0"/>
              <a:t>Děti</a:t>
            </a:r>
            <a:r>
              <a:rPr lang="cs-CZ" dirty="0"/>
              <a:t>, žáci mateřských, základních a středních </a:t>
            </a:r>
            <a:r>
              <a:rPr lang="cs-CZ" dirty="0" smtClean="0"/>
              <a:t>škol</a:t>
            </a:r>
            <a:r>
              <a:rPr lang="cs-CZ" dirty="0"/>
              <a:t> </a:t>
            </a:r>
            <a:r>
              <a:rPr lang="cs-CZ" dirty="0" smtClean="0"/>
              <a:t> </a:t>
            </a:r>
            <a:r>
              <a:rPr lang="cs-CZ" dirty="0"/>
              <a:t>s </a:t>
            </a:r>
            <a:r>
              <a:rPr lang="cs-CZ" u="sng" dirty="0"/>
              <a:t>odlišným mateřským jazykem </a:t>
            </a:r>
            <a:endParaRPr lang="cs-CZ" u="sng" dirty="0" smtClean="0"/>
          </a:p>
          <a:p>
            <a:r>
              <a:rPr lang="cs-CZ" dirty="0" smtClean="0"/>
              <a:t>děti </a:t>
            </a:r>
            <a:r>
              <a:rPr lang="cs-CZ" dirty="0"/>
              <a:t>s nedostatečnou úrovní kompetencí v českém jazyce a </a:t>
            </a:r>
            <a:r>
              <a:rPr lang="cs-CZ" u="sng" dirty="0"/>
              <a:t>sociokulturním znevýhodněním</a:t>
            </a:r>
            <a:r>
              <a:rPr lang="cs-CZ" dirty="0"/>
              <a:t>, což znemožňuje jejich plnohodnotné začlenění do procesu vzdělávání i do společnosti. </a:t>
            </a:r>
            <a:endParaRPr lang="cs-CZ" dirty="0" smtClean="0"/>
          </a:p>
          <a:p>
            <a:r>
              <a:rPr lang="cs-CZ" dirty="0" smtClean="0"/>
              <a:t>minimálně jedna z  uvedených </a:t>
            </a:r>
            <a:r>
              <a:rPr lang="cs-CZ" dirty="0"/>
              <a:t>variant: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-     Alespoň jeden rodič má jiné státní občanství</a:t>
            </a:r>
          </a:p>
          <a:p>
            <a:pPr>
              <a:buFontTx/>
              <a:buChar char="-"/>
            </a:pPr>
            <a:r>
              <a:rPr lang="cs-CZ" dirty="0" smtClean="0"/>
              <a:t>Děti </a:t>
            </a:r>
            <a:r>
              <a:rPr lang="cs-CZ" dirty="0"/>
              <a:t>z migrantských rodin 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Děti s českým občanstvím,  </a:t>
            </a:r>
            <a:r>
              <a:rPr lang="cs-CZ" dirty="0"/>
              <a:t>děti krajanů navracejících se zpět do ČR po dlouhodobých pobytech v </a:t>
            </a:r>
            <a:r>
              <a:rPr lang="cs-CZ" dirty="0" smtClean="0"/>
              <a:t>zahraničí</a:t>
            </a:r>
          </a:p>
          <a:p>
            <a:pPr>
              <a:buFontTx/>
              <a:buChar char="-"/>
            </a:pPr>
            <a:r>
              <a:rPr lang="cs-CZ" dirty="0"/>
              <a:t>D</a:t>
            </a:r>
            <a:r>
              <a:rPr lang="cs-CZ" dirty="0" smtClean="0"/>
              <a:t>ěti </a:t>
            </a:r>
            <a:r>
              <a:rPr lang="cs-CZ" dirty="0"/>
              <a:t>z bilingvní rodiny, kde dominuje jiný než český jazyk</a:t>
            </a:r>
            <a:r>
              <a:rPr lang="cs-CZ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262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03947"/>
          </a:xfrm>
        </p:spPr>
        <p:txBody>
          <a:bodyPr>
            <a:normAutofit/>
          </a:bodyPr>
          <a:lstStyle/>
          <a:p>
            <a:r>
              <a:rPr lang="cs-CZ" sz="3200" dirty="0"/>
              <a:t>Výzva 28  - Cílová </a:t>
            </a:r>
            <a:r>
              <a:rPr lang="cs-CZ" sz="3200" dirty="0" smtClean="0"/>
              <a:t>skupina a ředitel školy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545771"/>
            <a:ext cx="8915400" cy="436545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 </a:t>
            </a:r>
            <a:r>
              <a:rPr lang="cs-CZ" dirty="0"/>
              <a:t>O zařazení dítěte do cílové skupiny „dítě s OMJ“ rozhoduje ředitel školy podpisem čestného prohlášení, které obsahuje identifikaci dítěte a uvedení minimálně jedné z výše uvedených variant.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Škola </a:t>
            </a:r>
            <a:r>
              <a:rPr lang="cs-CZ" dirty="0"/>
              <a:t>v případě zaměření projektu na podporu dětí s OMJ uchovává čestné prohlášení ředitele školy o tom, že školu navštěvují min. 3 děti s OMJ.</a:t>
            </a:r>
          </a:p>
          <a:p>
            <a:endParaRPr lang="cs-CZ" dirty="0"/>
          </a:p>
          <a:p>
            <a:r>
              <a:rPr lang="cs-CZ" b="1" dirty="0"/>
              <a:t>AKTUÁLNĚ 2018: </a:t>
            </a:r>
            <a:r>
              <a:rPr lang="cs-CZ" b="1" dirty="0" err="1"/>
              <a:t>hl.m</a:t>
            </a:r>
            <a:r>
              <a:rPr lang="cs-CZ" b="1" dirty="0"/>
              <a:t>. Praha</a:t>
            </a:r>
            <a:r>
              <a:rPr lang="cs-CZ" dirty="0"/>
              <a:t> vyhlásila </a:t>
            </a:r>
            <a:r>
              <a:rPr lang="cs-CZ" b="1" dirty="0">
                <a:hlinkClick r:id="rId2"/>
              </a:rPr>
              <a:t>výzvu č. 49 - Začleňování a podpora žáků s odlišným mateřským jazykem</a:t>
            </a:r>
            <a:r>
              <a:rPr lang="cs-CZ" dirty="0"/>
              <a:t>,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530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ébla">
  <a:themeElements>
    <a:clrScheme name="Stébl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851</TotalTime>
  <Words>2390</Words>
  <Application>Microsoft Office PowerPoint</Application>
  <PresentationFormat>Širokoúhlá obrazovka</PresentationFormat>
  <Paragraphs>352</Paragraphs>
  <Slides>51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7" baseType="lpstr">
      <vt:lpstr>Arial</vt:lpstr>
      <vt:lpstr>Calibri</vt:lpstr>
      <vt:lpstr>Century Gothic</vt:lpstr>
      <vt:lpstr>Wingdings</vt:lpstr>
      <vt:lpstr>Wingdings 3</vt:lpstr>
      <vt:lpstr>Stébla</vt:lpstr>
      <vt:lpstr>  VZDĚLÁVÁNÍ DĚTÍ  S ODLIŠNÝM MATEŘSKÝM JAZYKEM V RÁMCI Výzvy 28 </vt:lpstr>
      <vt:lpstr>Cílem referátu</vt:lpstr>
      <vt:lpstr>Kdo jsou děti s odlišným mateřským jazykem a odkud přicházejí do naší mateřské školy </vt:lpstr>
      <vt:lpstr>Vzdělávání cizinců</vt:lpstr>
      <vt:lpstr>Děti s odlišným mateřským jazykem v MŠ</vt:lpstr>
      <vt:lpstr>Co je to Výzva 28 – krátké přiblížení smyslu a obsahu operačního programu Praha </vt:lpstr>
      <vt:lpstr>Výzva 28  - Povinné aktivity pro MŠ</vt:lpstr>
      <vt:lpstr>Výzva 28  - Cílová skupina</vt:lpstr>
      <vt:lpstr>Výzva 28  - Cílová skupina a ředitel školy</vt:lpstr>
      <vt:lpstr>Výzva 28  - Operační program Praha – pól růstu ČR-  MŠ Na Vrcholu</vt:lpstr>
      <vt:lpstr>Děti s OMJ v MŠ Na Vrcholu</vt:lpstr>
      <vt:lpstr>Dvojjazyčný školní asistent</vt:lpstr>
      <vt:lpstr>Intenzívní kurz čj - doučování</vt:lpstr>
      <vt:lpstr>Doučování českého jazyka -   jakou formou se uskutečňuje v mateřské škole </vt:lpstr>
      <vt:lpstr>Doučování českého jazyka –  jakou formou se uskutečňuje v mateřské škole </vt:lpstr>
      <vt:lpstr>Doučování českého jazyka –   jakou formou se uskutečňuje v mateřské škole </vt:lpstr>
      <vt:lpstr>Doučování českého jazyka  -  jakou formou se uskutečňuje v mateřské škole </vt:lpstr>
      <vt:lpstr>Děti s OMJ v MŠ bez Výzvy 28</vt:lpstr>
      <vt:lpstr>Stáže v zahraničí  -  zkušenosti ze Švédska, Finska ,  Anglie, Portugalska </vt:lpstr>
      <vt:lpstr>Čtyřdenní stáže pedagogických pracovníků</vt:lpstr>
      <vt:lpstr>Poznatky ze stáže ve Švédsku</vt:lpstr>
      <vt:lpstr>Návštěva MŠ</vt:lpstr>
      <vt:lpstr>IT technika</vt:lpstr>
      <vt:lpstr>Relaxace</vt:lpstr>
      <vt:lpstr>Stáž Švédsko – přínos pro nás</vt:lpstr>
      <vt:lpstr>Stáže v zahraničí  -  zkušenosti z Anglie</vt:lpstr>
      <vt:lpstr>Stáž Anglie  -</vt:lpstr>
      <vt:lpstr>Stáž Anglie -  Filozofie</vt:lpstr>
      <vt:lpstr>Matematika   -  objem</vt:lpstr>
      <vt:lpstr>Anglie – výtvarná třída</vt:lpstr>
      <vt:lpstr>Anglie – příklad organizace dne</vt:lpstr>
      <vt:lpstr>Prezentace aplikace PowerPoint</vt:lpstr>
      <vt:lpstr>Prezentace aplikace PowerPoint</vt:lpstr>
      <vt:lpstr>Anglie- Zahrada se záhonky</vt:lpstr>
      <vt:lpstr>Stáž Finsko – vzdělávací systém</vt:lpstr>
      <vt:lpstr>Finsko – předškolní třída</vt:lpstr>
      <vt:lpstr>Finsko – předškolní třída</vt:lpstr>
      <vt:lpstr>Finsko – provoz mš</vt:lpstr>
      <vt:lpstr>Finsko – den v MŠ</vt:lpstr>
      <vt:lpstr>Finsko – návštěva MŠ</vt:lpstr>
      <vt:lpstr>Stáž Finsko - Kitee</vt:lpstr>
      <vt:lpstr>Stáž – Portugalsko - Faro</vt:lpstr>
      <vt:lpstr>Pravidla jsou všude kolem  buď ochotný, opatrný, trpělivý, odpovědný, uctivý</vt:lpstr>
      <vt:lpstr>Předškolní vzdělávání - systém</vt:lpstr>
      <vt:lpstr>Portugalský vzdělávací systém</vt:lpstr>
      <vt:lpstr>Projektové dny „řešení problémů“</vt:lpstr>
      <vt:lpstr>Práce s rodiči dětí s odlišným mateřským jazykem  </vt:lpstr>
      <vt:lpstr>Odborně zaměřená tematická setkávání a spolupráce s rodiči</vt:lpstr>
      <vt:lpstr>Komunitně osvětové setkávání</vt:lpstr>
      <vt:lpstr>Co nám přinesla Výzva 28</vt:lpstr>
      <vt:lpstr>Děkujeme za pozornost  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VZDĚLÁVÁNÍ DĚTÍ  S ODLIŠNÝM MATEŘSKÝM JAZYKEM V RÁMCI Výzvy 28</dc:title>
  <dc:creator>Uživatel systému Windows</dc:creator>
  <cp:lastModifiedBy>admin</cp:lastModifiedBy>
  <cp:revision>71</cp:revision>
  <cp:lastPrinted>2019-11-11T12:19:29Z</cp:lastPrinted>
  <dcterms:created xsi:type="dcterms:W3CDTF">2019-09-16T19:54:42Z</dcterms:created>
  <dcterms:modified xsi:type="dcterms:W3CDTF">2019-11-11T12:26:33Z</dcterms:modified>
</cp:coreProperties>
</file>