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63" r:id="rId5"/>
    <p:sldId id="294" r:id="rId6"/>
    <p:sldId id="274" r:id="rId7"/>
    <p:sldId id="295" r:id="rId8"/>
    <p:sldId id="283" r:id="rId9"/>
    <p:sldId id="297" r:id="rId10"/>
    <p:sldId id="300" r:id="rId11"/>
    <p:sldId id="298" r:id="rId12"/>
    <p:sldId id="321" r:id="rId13"/>
    <p:sldId id="305" r:id="rId14"/>
    <p:sldId id="311" r:id="rId15"/>
    <p:sldId id="330" r:id="rId16"/>
    <p:sldId id="322" r:id="rId17"/>
    <p:sldId id="301" r:id="rId18"/>
    <p:sldId id="324" r:id="rId19"/>
    <p:sldId id="312" r:id="rId20"/>
    <p:sldId id="317" r:id="rId21"/>
    <p:sldId id="327" r:id="rId22"/>
    <p:sldId id="313" r:id="rId23"/>
    <p:sldId id="306" r:id="rId24"/>
    <p:sldId id="328" r:id="rId25"/>
    <p:sldId id="329" r:id="rId26"/>
    <p:sldId id="309" r:id="rId27"/>
    <p:sldId id="308" r:id="rId28"/>
    <p:sldId id="319" r:id="rId29"/>
    <p:sldId id="289" r:id="rId30"/>
  </p:sldIdLst>
  <p:sldSz cx="12190413" cy="6859588"/>
  <p:notesSz cx="6797675" cy="9926638"/>
  <p:defaultTextStyle>
    <a:defPPr>
      <a:defRPr lang="cs-CZ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344">
          <p15:clr>
            <a:srgbClr val="A4A3A4"/>
          </p15:clr>
        </p15:guide>
        <p15:guide id="3" orient="horz" pos="3838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orient="horz" pos="3612">
          <p15:clr>
            <a:srgbClr val="A4A3A4"/>
          </p15:clr>
        </p15:guide>
        <p15:guide id="6" orient="horz" pos="482">
          <p15:clr>
            <a:srgbClr val="A4A3A4"/>
          </p15:clr>
        </p15:guide>
        <p15:guide id="7" orient="horz">
          <p15:clr>
            <a:srgbClr val="A4A3A4"/>
          </p15:clr>
        </p15:guide>
        <p15:guide id="8" orient="horz" pos="255">
          <p15:clr>
            <a:srgbClr val="A4A3A4"/>
          </p15:clr>
        </p15:guide>
        <p15:guide id="9" orient="horz" pos="709">
          <p15:clr>
            <a:srgbClr val="A4A3A4"/>
          </p15:clr>
        </p15:guide>
        <p15:guide id="10" orient="horz" pos="572">
          <p15:clr>
            <a:srgbClr val="A4A3A4"/>
          </p15:clr>
        </p15:guide>
        <p15:guide id="11" orient="horz" pos="3158">
          <p15:clr>
            <a:srgbClr val="A4A3A4"/>
          </p15:clr>
        </p15:guide>
        <p15:guide id="12" orient="horz" pos="2750">
          <p15:clr>
            <a:srgbClr val="A4A3A4"/>
          </p15:clr>
        </p15:guide>
        <p15:guide id="13" orient="horz" pos="1162">
          <p15:clr>
            <a:srgbClr val="A4A3A4"/>
          </p15:clr>
        </p15:guide>
        <p15:guide id="14" pos="3839">
          <p15:clr>
            <a:srgbClr val="A4A3A4"/>
          </p15:clr>
        </p15:guide>
        <p15:guide id="15" pos="299">
          <p15:clr>
            <a:srgbClr val="A4A3A4"/>
          </p15:clr>
        </p15:guide>
        <p15:guide id="16" pos="362">
          <p15:clr>
            <a:srgbClr val="A4A3A4"/>
          </p15:clr>
        </p15:guide>
        <p15:guide id="17" pos="5405">
          <p15:clr>
            <a:srgbClr val="A4A3A4"/>
          </p15:clr>
        </p15:guide>
        <p15:guide id="18" pos="5154">
          <p15:clr>
            <a:srgbClr val="A4A3A4"/>
          </p15:clr>
        </p15:guide>
        <p15:guide id="19" pos="4950">
          <p15:clr>
            <a:srgbClr val="A4A3A4"/>
          </p15:clr>
        </p15:guide>
        <p15:guide id="20" pos="7422">
          <p15:clr>
            <a:srgbClr val="A4A3A4"/>
          </p15:clr>
        </p15:guide>
        <p15:guide id="21" pos="800">
          <p15:clr>
            <a:srgbClr val="A4A3A4"/>
          </p15:clr>
        </p15:guide>
        <p15:guide id="22" pos="936">
          <p15:clr>
            <a:srgbClr val="A4A3A4"/>
          </p15:clr>
        </p15:guide>
        <p15:guide id="23" pos="629">
          <p15:clr>
            <a:srgbClr val="A4A3A4"/>
          </p15:clr>
        </p15:guide>
        <p15:guide id="24" pos="482">
          <p15:clr>
            <a:srgbClr val="A4A3A4"/>
          </p15:clr>
        </p15:guide>
        <p15:guide id="25" pos="4493">
          <p15:clr>
            <a:srgbClr val="A4A3A4"/>
          </p15:clr>
        </p15:guide>
        <p15:guide id="26" pos="7196">
          <p15:clr>
            <a:srgbClr val="A4A3A4"/>
          </p15:clr>
        </p15:guide>
        <p15:guide id="27" pos="6969">
          <p15:clr>
            <a:srgbClr val="A4A3A4"/>
          </p15:clr>
        </p15:guide>
        <p15:guide id="28" pos="6429">
          <p15:clr>
            <a:srgbClr val="A4A3A4"/>
          </p15:clr>
        </p15:guide>
        <p15:guide id="29" pos="6923">
          <p15:clr>
            <a:srgbClr val="A4A3A4"/>
          </p15:clr>
        </p15:guide>
        <p15:guide id="30" pos="6219">
          <p15:clr>
            <a:srgbClr val="A4A3A4"/>
          </p15:clr>
        </p15:guide>
        <p15:guide id="31" pos="4724">
          <p15:clr>
            <a:srgbClr val="A4A3A4"/>
          </p15:clr>
        </p15:guide>
        <p15:guide id="32" pos="60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CF"/>
    <a:srgbClr val="5CB9EB"/>
    <a:srgbClr val="E1F4FD"/>
    <a:srgbClr val="C5ECFF"/>
    <a:srgbClr val="F0FAFF"/>
    <a:srgbClr val="58595B"/>
    <a:srgbClr val="0072CE"/>
    <a:srgbClr val="428D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9334" autoAdjust="0"/>
  </p:normalViewPr>
  <p:slideViewPr>
    <p:cSldViewPr showGuides="1">
      <p:cViewPr varScale="1">
        <p:scale>
          <a:sx n="118" d="100"/>
          <a:sy n="118" d="100"/>
        </p:scale>
        <p:origin x="84" y="330"/>
      </p:cViewPr>
      <p:guideLst>
        <p:guide orient="horz" pos="2160"/>
        <p:guide orient="horz" pos="1344"/>
        <p:guide orient="horz" pos="3838"/>
        <p:guide orient="horz" pos="1026"/>
        <p:guide orient="horz" pos="3612"/>
        <p:guide orient="horz" pos="482"/>
        <p:guide orient="horz"/>
        <p:guide orient="horz" pos="255"/>
        <p:guide orient="horz" pos="709"/>
        <p:guide orient="horz" pos="572"/>
        <p:guide orient="horz" pos="3158"/>
        <p:guide orient="horz" pos="2750"/>
        <p:guide orient="horz" pos="1162"/>
        <p:guide pos="3839"/>
        <p:guide pos="299"/>
        <p:guide pos="362"/>
        <p:guide pos="5405"/>
        <p:guide pos="5154"/>
        <p:guide pos="4950"/>
        <p:guide pos="7422"/>
        <p:guide pos="800"/>
        <p:guide pos="936"/>
        <p:guide pos="629"/>
        <p:guide pos="482"/>
        <p:guide pos="4493"/>
        <p:guide pos="7196"/>
        <p:guide pos="6969"/>
        <p:guide pos="6429"/>
        <p:guide pos="6923"/>
        <p:guide pos="6219"/>
        <p:guide pos="4724"/>
        <p:guide pos="60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20" d="100"/>
          <a:sy n="120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E5587-D174-4CD9-8F82-E0832E86B5ED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BA0B3-9A70-434A-9CAB-AB104CE1A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370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F5DD0-CFA0-43D7-BAAE-95D8566D03C5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3663B-491C-45B1-9835-A693521EEA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393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za 8"/>
          <p:cNvSpPr/>
          <p:nvPr userDrawn="1"/>
        </p:nvSpPr>
        <p:spPr>
          <a:xfrm rot="10800000">
            <a:off x="8216900" y="-222195"/>
            <a:ext cx="5956245" cy="5956245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9676" y="1775804"/>
            <a:ext cx="3203612" cy="320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za 11"/>
          <p:cNvSpPr/>
          <p:nvPr userDrawn="1"/>
        </p:nvSpPr>
        <p:spPr>
          <a:xfrm rot="10800000">
            <a:off x="8565577" y="2109191"/>
            <a:ext cx="3212918" cy="321291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4663" y="1773610"/>
            <a:ext cx="6844679" cy="20162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4662" y="5013970"/>
            <a:ext cx="6844679" cy="626136"/>
          </a:xfrm>
        </p:spPr>
        <p:txBody>
          <a:bodyPr/>
          <a:lstStyle>
            <a:lvl1pPr marL="0" indent="0" algn="l">
              <a:buNone/>
              <a:defRPr cap="small" baseline="0">
                <a:solidFill>
                  <a:srgbClr val="58595B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S:\_C_DRIVE\Projects\MŠMT\2021-06-29-036 Prezentace\sources\2021-06-30 úvodní vstupy\S2030+nase_skolstvi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444496"/>
            <a:ext cx="1803944" cy="111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697" y="446283"/>
            <a:ext cx="1830798" cy="870215"/>
          </a:xfrm>
          <a:prstGeom prst="rect">
            <a:avLst/>
          </a:prstGeo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474663" y="3933825"/>
            <a:ext cx="6844679" cy="863600"/>
          </a:xfrm>
        </p:spPr>
        <p:txBody>
          <a:bodyPr/>
          <a:lstStyle>
            <a:lvl1pPr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81861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číslo + 2 obrázk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6833" y="410138"/>
            <a:ext cx="1569600" cy="1569600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6929" y="2388113"/>
            <a:ext cx="1569409" cy="15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052" y="4365898"/>
            <a:ext cx="1567163" cy="15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3678" y="410137"/>
            <a:ext cx="1296144" cy="156960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 sz="7200">
                <a:solidFill>
                  <a:schemeClr val="bg1"/>
                </a:solidFill>
              </a:defRPr>
            </a:lvl2pPr>
            <a:lvl3pPr>
              <a:defRPr sz="7200">
                <a:solidFill>
                  <a:schemeClr val="bg1"/>
                </a:solidFill>
              </a:defRPr>
            </a:lvl3pPr>
            <a:lvl4pPr>
              <a:defRPr sz="7200">
                <a:solidFill>
                  <a:schemeClr val="bg1"/>
                </a:solidFill>
              </a:defRPr>
            </a:lvl4pPr>
            <a:lvl5pPr>
              <a:defRPr sz="7200">
                <a:solidFill>
                  <a:schemeClr val="bg1"/>
                </a:solidFill>
              </a:defRPr>
            </a:lvl5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990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číslo + 2 obrázk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6833" y="410138"/>
            <a:ext cx="1569600" cy="1569600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052" y="2388113"/>
            <a:ext cx="1567163" cy="15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6929" y="4365898"/>
            <a:ext cx="1569409" cy="15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3678" y="410137"/>
            <a:ext cx="1296144" cy="1569601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 sz="7200">
                <a:solidFill>
                  <a:schemeClr val="bg1"/>
                </a:solidFill>
              </a:defRPr>
            </a:lvl2pPr>
            <a:lvl3pPr>
              <a:defRPr sz="7200">
                <a:solidFill>
                  <a:schemeClr val="bg1"/>
                </a:solidFill>
              </a:defRPr>
            </a:lvl3pPr>
            <a:lvl4pPr>
              <a:defRPr sz="7200">
                <a:solidFill>
                  <a:schemeClr val="bg1"/>
                </a:solidFill>
              </a:defRPr>
            </a:lvl4pPr>
            <a:lvl5pPr>
              <a:defRPr sz="7200">
                <a:solidFill>
                  <a:schemeClr val="bg1"/>
                </a:solidFill>
              </a:defRPr>
            </a:lvl5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4974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číslo + 2 obrázky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6833" y="410138"/>
            <a:ext cx="1569600" cy="1569600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052" y="2389236"/>
            <a:ext cx="1567163" cy="15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6929" y="4365898"/>
            <a:ext cx="1569409" cy="15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3678" y="410137"/>
            <a:ext cx="1296144" cy="1569601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 sz="7200">
                <a:solidFill>
                  <a:schemeClr val="bg1"/>
                </a:solidFill>
              </a:defRPr>
            </a:lvl2pPr>
            <a:lvl3pPr>
              <a:defRPr sz="7200">
                <a:solidFill>
                  <a:schemeClr val="bg1"/>
                </a:solidFill>
              </a:defRPr>
            </a:lvl3pPr>
            <a:lvl4pPr>
              <a:defRPr sz="7200">
                <a:solidFill>
                  <a:schemeClr val="bg1"/>
                </a:solidFill>
              </a:defRPr>
            </a:lvl4pPr>
            <a:lvl5pPr>
              <a:defRPr sz="7200">
                <a:solidFill>
                  <a:schemeClr val="bg1"/>
                </a:solidFill>
              </a:defRPr>
            </a:lvl5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2262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číslo + 2 obrázky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6833" y="410138"/>
            <a:ext cx="1569600" cy="1569600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052" y="2390357"/>
            <a:ext cx="1567163" cy="15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6929" y="4366796"/>
            <a:ext cx="1569409" cy="156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3678" y="410137"/>
            <a:ext cx="1296144" cy="1569601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 sz="7200">
                <a:solidFill>
                  <a:schemeClr val="bg1"/>
                </a:solidFill>
              </a:defRPr>
            </a:lvl2pPr>
            <a:lvl3pPr>
              <a:defRPr sz="7200">
                <a:solidFill>
                  <a:schemeClr val="bg1"/>
                </a:solidFill>
              </a:defRPr>
            </a:lvl3pPr>
            <a:lvl4pPr>
              <a:defRPr sz="7200">
                <a:solidFill>
                  <a:schemeClr val="bg1"/>
                </a:solidFill>
              </a:defRPr>
            </a:lvl4pPr>
            <a:lvl5pPr>
              <a:defRPr sz="7200">
                <a:solidFill>
                  <a:schemeClr val="bg1"/>
                </a:solidFill>
              </a:defRPr>
            </a:lvl5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0592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číslo + 2 obrázky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6833" y="410138"/>
            <a:ext cx="1569600" cy="1569600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173" y="2390357"/>
            <a:ext cx="1564921" cy="15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173" y="4367021"/>
            <a:ext cx="1564921" cy="15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3678" y="410137"/>
            <a:ext cx="1296144" cy="1569601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 sz="7200">
                <a:solidFill>
                  <a:schemeClr val="bg1"/>
                </a:solidFill>
              </a:defRPr>
            </a:lvl2pPr>
            <a:lvl3pPr>
              <a:defRPr sz="7200">
                <a:solidFill>
                  <a:schemeClr val="bg1"/>
                </a:solidFill>
              </a:defRPr>
            </a:lvl3pPr>
            <a:lvl4pPr>
              <a:defRPr sz="7200">
                <a:solidFill>
                  <a:schemeClr val="bg1"/>
                </a:solidFill>
              </a:defRPr>
            </a:lvl4pPr>
            <a:lvl5pPr>
              <a:defRPr sz="7200">
                <a:solidFill>
                  <a:schemeClr val="bg1"/>
                </a:solidFill>
              </a:defRPr>
            </a:lvl5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2411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číslo + 2 obrázky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6833" y="410138"/>
            <a:ext cx="1569600" cy="1569600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173" y="2391476"/>
            <a:ext cx="1564921" cy="156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173" y="4368142"/>
            <a:ext cx="1564921" cy="15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3678" y="410137"/>
            <a:ext cx="1296144" cy="1569601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 sz="7200">
                <a:solidFill>
                  <a:schemeClr val="bg1"/>
                </a:solidFill>
              </a:defRPr>
            </a:lvl2pPr>
            <a:lvl3pPr>
              <a:defRPr sz="7200">
                <a:solidFill>
                  <a:schemeClr val="bg1"/>
                </a:solidFill>
              </a:defRPr>
            </a:lvl3pPr>
            <a:lvl4pPr>
              <a:defRPr sz="7200">
                <a:solidFill>
                  <a:schemeClr val="bg1"/>
                </a:solidFill>
              </a:defRPr>
            </a:lvl4pPr>
            <a:lvl5pPr>
              <a:defRPr sz="7200">
                <a:solidFill>
                  <a:schemeClr val="bg1"/>
                </a:solidFill>
              </a:defRPr>
            </a:lvl5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3925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3 obrázk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173" y="2390357"/>
            <a:ext cx="1564921" cy="15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173" y="4368142"/>
            <a:ext cx="1564921" cy="15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172" y="407698"/>
            <a:ext cx="1564921" cy="156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059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Bílá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 userDrawn="1"/>
        </p:nvSpPr>
        <p:spPr>
          <a:xfrm rot="10800000">
            <a:off x="7491411" y="-818679"/>
            <a:ext cx="6552727" cy="6552727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7412" y="371044"/>
            <a:ext cx="4960284" cy="49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 userDrawn="1"/>
        </p:nvSpPr>
        <p:spPr>
          <a:xfrm rot="10800000">
            <a:off x="7139458" y="-1322733"/>
            <a:ext cx="6228556" cy="6228556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663" y="1629595"/>
            <a:ext cx="5619750" cy="2376264"/>
          </a:xfrm>
        </p:spPr>
        <p:txBody>
          <a:bodyPr anchor="ctr">
            <a:normAutofit/>
          </a:bodyPr>
          <a:lstStyle>
            <a:lvl1pPr algn="l">
              <a:defRPr sz="36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664" y="4035050"/>
            <a:ext cx="5619750" cy="978920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rgbClr val="58595B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4329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Bílá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 userDrawn="1"/>
        </p:nvSpPr>
        <p:spPr>
          <a:xfrm rot="10800000">
            <a:off x="7491411" y="-818679"/>
            <a:ext cx="6552727" cy="6552727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7412" y="371044"/>
            <a:ext cx="4960284" cy="49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 userDrawn="1"/>
        </p:nvSpPr>
        <p:spPr>
          <a:xfrm rot="10800000">
            <a:off x="7139458" y="-1322733"/>
            <a:ext cx="6228556" cy="6228556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663" y="1629595"/>
            <a:ext cx="5619750" cy="2376264"/>
          </a:xfrm>
        </p:spPr>
        <p:txBody>
          <a:bodyPr anchor="ctr">
            <a:normAutofit/>
          </a:bodyPr>
          <a:lstStyle>
            <a:lvl1pPr algn="l">
              <a:defRPr sz="36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664" y="4035050"/>
            <a:ext cx="5619750" cy="978920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rgbClr val="58595B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6466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Bílá V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 userDrawn="1"/>
        </p:nvSpPr>
        <p:spPr>
          <a:xfrm rot="10800000">
            <a:off x="7491413" y="1053530"/>
            <a:ext cx="3851473" cy="3851473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4185" y="1312236"/>
            <a:ext cx="2842367" cy="283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 userDrawn="1"/>
        </p:nvSpPr>
        <p:spPr>
          <a:xfrm rot="10800000">
            <a:off x="7858125" y="621483"/>
            <a:ext cx="3924300" cy="392430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663" y="1629595"/>
            <a:ext cx="6052591" cy="2376264"/>
          </a:xfrm>
        </p:spPr>
        <p:txBody>
          <a:bodyPr anchor="ctr">
            <a:normAutofit/>
          </a:bodyPr>
          <a:lstStyle>
            <a:lvl1pPr algn="l">
              <a:defRPr sz="36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663" y="4035050"/>
            <a:ext cx="6052591" cy="978920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rgbClr val="58595B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704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za 8"/>
          <p:cNvSpPr/>
          <p:nvPr userDrawn="1"/>
        </p:nvSpPr>
        <p:spPr>
          <a:xfrm rot="10800000">
            <a:off x="8216900" y="-222195"/>
            <a:ext cx="5956245" cy="5956245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252" y="2133600"/>
            <a:ext cx="3200459" cy="320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za 11"/>
          <p:cNvSpPr/>
          <p:nvPr userDrawn="1"/>
        </p:nvSpPr>
        <p:spPr>
          <a:xfrm rot="10800000">
            <a:off x="8565577" y="1729044"/>
            <a:ext cx="3212918" cy="321291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7838" y="1773610"/>
            <a:ext cx="6841504" cy="20162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4662" y="5013970"/>
            <a:ext cx="6844679" cy="626136"/>
          </a:xfrm>
        </p:spPr>
        <p:txBody>
          <a:bodyPr>
            <a:normAutofit/>
          </a:bodyPr>
          <a:lstStyle>
            <a:lvl1pPr marL="0" indent="0" algn="l">
              <a:buNone/>
              <a:defRPr sz="2000" cap="small" baseline="0">
                <a:solidFill>
                  <a:srgbClr val="58595B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S:\_C_DRIVE\Projects\MŠMT\2021-06-29-036 Prezentace\sources\2021-06-30 úvodní vstupy\S2030+nase_skolstvi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444496"/>
            <a:ext cx="1803944" cy="111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697" y="446283"/>
            <a:ext cx="1830798" cy="870215"/>
          </a:xfrm>
          <a:prstGeom prst="rect">
            <a:avLst/>
          </a:prstGeo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474663" y="3933825"/>
            <a:ext cx="6844679" cy="863600"/>
          </a:xfrm>
        </p:spPr>
        <p:txBody>
          <a:bodyPr/>
          <a:lstStyle>
            <a:lvl1pPr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945756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Modrá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 userDrawn="1"/>
        </p:nvSpPr>
        <p:spPr>
          <a:xfrm rot="10800000">
            <a:off x="7491411" y="-818679"/>
            <a:ext cx="6552727" cy="6552727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7412" y="371044"/>
            <a:ext cx="4960284" cy="49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 userDrawn="1"/>
        </p:nvSpPr>
        <p:spPr>
          <a:xfrm rot="10800000">
            <a:off x="7139458" y="-1322733"/>
            <a:ext cx="6228556" cy="6228556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663" y="1629595"/>
            <a:ext cx="5619750" cy="2376264"/>
          </a:xfrm>
        </p:spPr>
        <p:txBody>
          <a:bodyPr anchor="ctr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664" y="4035050"/>
            <a:ext cx="5619750" cy="978920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0424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Modrá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 userDrawn="1"/>
        </p:nvSpPr>
        <p:spPr>
          <a:xfrm rot="10800000">
            <a:off x="7491413" y="1053530"/>
            <a:ext cx="3851473" cy="3851473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6549" y="1312236"/>
            <a:ext cx="2837638" cy="283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 userDrawn="1"/>
        </p:nvSpPr>
        <p:spPr>
          <a:xfrm rot="10800000">
            <a:off x="7858125" y="621483"/>
            <a:ext cx="3924300" cy="392430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663" y="1629595"/>
            <a:ext cx="6052591" cy="2376264"/>
          </a:xfrm>
        </p:spPr>
        <p:txBody>
          <a:bodyPr anchor="ctr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663" y="4035050"/>
            <a:ext cx="6052591" cy="978920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0547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 userDrawn="1"/>
        </p:nvSpPr>
        <p:spPr>
          <a:xfrm rot="10800000">
            <a:off x="-4201937" y="-12699998"/>
            <a:ext cx="18434046" cy="18434046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8831" y="1024194"/>
            <a:ext cx="3597055" cy="39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 userDrawn="1"/>
        </p:nvSpPr>
        <p:spPr>
          <a:xfrm rot="10800000">
            <a:off x="8214144" y="760361"/>
            <a:ext cx="3568280" cy="356828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3438" y="549475"/>
            <a:ext cx="6665912" cy="4463850"/>
          </a:xfrm>
        </p:spPr>
        <p:txBody>
          <a:bodyPr anchor="ctr">
            <a:normAutofit/>
          </a:bodyPr>
          <a:lstStyle>
            <a:lvl1pPr algn="ctr">
              <a:defRPr sz="2400" b="0" i="1" cap="none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6044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 userDrawn="1"/>
        </p:nvSpPr>
        <p:spPr>
          <a:xfrm rot="10800000">
            <a:off x="-4201937" y="-12699998"/>
            <a:ext cx="18434046" cy="18434046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5328" y="1026000"/>
            <a:ext cx="3984112" cy="39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 userDrawn="1"/>
        </p:nvSpPr>
        <p:spPr>
          <a:xfrm rot="10800000">
            <a:off x="8214144" y="760361"/>
            <a:ext cx="3568280" cy="356828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3438" y="549475"/>
            <a:ext cx="6665912" cy="4463850"/>
          </a:xfrm>
        </p:spPr>
        <p:txBody>
          <a:bodyPr anchor="ctr">
            <a:normAutofit/>
          </a:bodyPr>
          <a:lstStyle>
            <a:lvl1pPr algn="ctr">
              <a:defRPr sz="2400" b="0" i="1" cap="none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8297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2" descr="S:\_C_DRIVE\Projects\MŠMT\2021-06-29-036 Prezentace\sources\2021-06-30 úvodní vstupy\S2030+nase_skolstvi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750" y="405458"/>
            <a:ext cx="2758675" cy="17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za 8"/>
          <p:cNvSpPr/>
          <p:nvPr userDrawn="1"/>
        </p:nvSpPr>
        <p:spPr>
          <a:xfrm rot="10800000">
            <a:off x="9551589" y="2746672"/>
            <a:ext cx="2987373" cy="2987373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8246" y="2746672"/>
            <a:ext cx="2627338" cy="26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 userDrawn="1"/>
        </p:nvSpPr>
        <p:spPr>
          <a:xfrm rot="10800000">
            <a:off x="9911630" y="3141762"/>
            <a:ext cx="1872208" cy="187220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194" name="Picture 2" descr="S:\_C_DRIVE\Projects\MŠMT\2021-06-29-036 Prezentace\finals\2021-09-20\MSMT_S2030+_kontakt2_64px-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9" y="2349674"/>
            <a:ext cx="406909" cy="40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S:\_C_DRIVE\Projects\MŠMT\2021-06-29-036 Prezentace\finals\2021-09-20\MSMT_S2030+_obalka2_64px-01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9" y="3094893"/>
            <a:ext cx="406909" cy="40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:\_C_DRIVE\Projects\MŠMT\2021-06-29-036 Prezentace\finals\2021-09-20\MSMT_S2030+_globus2_64px-01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9" y="3861842"/>
            <a:ext cx="406909" cy="40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053976" y="2251613"/>
            <a:ext cx="6985446" cy="602118"/>
          </a:xfrm>
        </p:spPr>
        <p:txBody>
          <a:bodyPr anchor="ctr"/>
          <a:lstStyle>
            <a:lvl1pPr>
              <a:spcAft>
                <a:spcPts val="0"/>
              </a:spcAft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 dirty="0"/>
              <a:t>Mgr. Jméno a Příjmení (přednášející), kontakty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53976" y="3014998"/>
            <a:ext cx="6985446" cy="558812"/>
          </a:xfrm>
        </p:spPr>
        <p:txBody>
          <a:bodyPr anchor="ctr"/>
          <a:lstStyle>
            <a:lvl1pPr>
              <a:spcAft>
                <a:spcPts val="0"/>
              </a:spcAft>
              <a:defRPr b="0" i="0" cap="none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T</a:t>
            </a:r>
            <a:r>
              <a:rPr lang="cs-CZ" dirty="0"/>
              <a:t>ÝM STRATEGIE 2030: edu2030@msmt.cz</a:t>
            </a:r>
          </a:p>
        </p:txBody>
      </p:sp>
      <p:sp>
        <p:nvSpPr>
          <p:cNvPr id="18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53976" y="3764275"/>
            <a:ext cx="6985446" cy="601350"/>
          </a:xfrm>
        </p:spPr>
        <p:txBody>
          <a:bodyPr anchor="ctr"/>
          <a:lstStyle>
            <a:lvl1pPr>
              <a:spcAft>
                <a:spcPts val="0"/>
              </a:spcAft>
              <a:defRPr b="0" i="0" cap="none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Web: www.edu.cz a www.msmt.cz</a:t>
            </a:r>
            <a:endParaRPr lang="cs-CZ" dirty="0"/>
          </a:p>
        </p:txBody>
      </p:sp>
      <p:pic>
        <p:nvPicPr>
          <p:cNvPr id="8197" name="Picture 5" descr="S:\_C_DRIVE\Projects\MŠMT\2021-06-29-036 Prezentace\imgs\fb_logo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5352577"/>
            <a:ext cx="423863" cy="42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:\_C_DRIVE\Projects\MŠMT\2021-06-29-036 Prezentace\imgs\instagram_log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47" y="5358126"/>
            <a:ext cx="423863" cy="42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 userDrawn="1"/>
        </p:nvSpPr>
        <p:spPr>
          <a:xfrm>
            <a:off x="474663" y="4738712"/>
            <a:ext cx="4180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small" baseline="0" dirty="0">
                <a:solidFill>
                  <a:srgbClr val="58595B"/>
                </a:solidFill>
              </a:rPr>
              <a:t>Sledujte a sdílejte:</a:t>
            </a:r>
          </a:p>
        </p:txBody>
      </p:sp>
      <p:sp>
        <p:nvSpPr>
          <p:cNvPr id="24" name="TextovéPole 23"/>
          <p:cNvSpPr txBox="1"/>
          <p:nvPr userDrawn="1"/>
        </p:nvSpPr>
        <p:spPr>
          <a:xfrm>
            <a:off x="1774726" y="5344393"/>
            <a:ext cx="4180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cap="none" baseline="0" dirty="0">
                <a:solidFill>
                  <a:srgbClr val="0072CE"/>
                </a:solidFill>
              </a:rPr>
              <a:t>@Edu2030plus</a:t>
            </a:r>
          </a:p>
        </p:txBody>
      </p:sp>
    </p:spTree>
    <p:extLst>
      <p:ext uri="{BB962C8B-B14F-4D97-AF65-F5344CB8AC3E}">
        <p14:creationId xmlns:p14="http://schemas.microsoft.com/office/powerpoint/2010/main" val="3781203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521" y="1200428"/>
            <a:ext cx="538409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6793" y="1200428"/>
            <a:ext cx="538409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6865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0417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8527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/ +logo S2030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2" descr="S:\_C_DRIVE\Projects\MŠMT\2021-06-29-036 Prezentace\sources\2021-06-30 úvodní vstupy\S2030+nase_skolstvi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551" y="444496"/>
            <a:ext cx="1564199" cy="9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752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26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9128882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022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406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36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8049" y="206422"/>
            <a:ext cx="2742843" cy="438886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521" y="206422"/>
            <a:ext cx="8025355" cy="438886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415686" y="189434"/>
            <a:ext cx="1476278" cy="365210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347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+logo S2030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7" name="Picture 2" descr="S:\_C_DRIVE\Projects\MŠMT\2021-06-29-036 Prezentace\sources\2021-06-30 úvodní vstupy\S2030+nase_skolstvi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551" y="444496"/>
            <a:ext cx="1564199" cy="9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Obráze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7276727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8580437" y="765175"/>
            <a:ext cx="4968872" cy="496887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S:\_C_DRIVE\Projects\MŠMT\2021-06-29-036 Prezentace\imgs\MŠMT_Strategie2030+_PPT_Photo_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2133600"/>
            <a:ext cx="3238666" cy="323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 userDrawn="1"/>
        </p:nvSpPr>
        <p:spPr>
          <a:xfrm rot="10800000">
            <a:off x="7858125" y="1089671"/>
            <a:ext cx="3924300" cy="392430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26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Obrázek 2 / Cí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7024687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8580437" y="765175"/>
            <a:ext cx="4968872" cy="496887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972" y="1449310"/>
            <a:ext cx="3916606" cy="391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 userDrawn="1"/>
        </p:nvSpPr>
        <p:spPr>
          <a:xfrm rot="10800000">
            <a:off x="8216899" y="837507"/>
            <a:ext cx="3206750" cy="320675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94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Obráze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7024687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8580437" y="765175"/>
            <a:ext cx="4968872" cy="496887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972" y="1449310"/>
            <a:ext cx="3916606" cy="391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 userDrawn="1"/>
        </p:nvSpPr>
        <p:spPr>
          <a:xfrm rot="10800000">
            <a:off x="8216899" y="837507"/>
            <a:ext cx="3206750" cy="320675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22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Obráze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7024687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8580437" y="765175"/>
            <a:ext cx="4968872" cy="496887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972" y="1454866"/>
            <a:ext cx="3916606" cy="390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 userDrawn="1"/>
        </p:nvSpPr>
        <p:spPr>
          <a:xfrm rot="10800000">
            <a:off x="8216899" y="837507"/>
            <a:ext cx="3206750" cy="3206750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72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/ MŠMT logo + 2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6833" y="410138"/>
            <a:ext cx="1569600" cy="1569600"/>
          </a:xfrm>
          <a:prstGeom prst="teardrop">
            <a:avLst/>
          </a:prstGeom>
          <a:solidFill>
            <a:srgbClr val="42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6180" y="2388113"/>
            <a:ext cx="1570907" cy="15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6180" y="4365898"/>
            <a:ext cx="1570907" cy="15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77010" y="852038"/>
            <a:ext cx="1056685" cy="7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54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74663" y="189434"/>
            <a:ext cx="7742237" cy="1200278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663" y="2133599"/>
            <a:ext cx="11307762" cy="399398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0"/>
            <a:endParaRPr lang="cs-CZ" dirty="0"/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2EC97-1F6E-4466-B3EA-571BB867B40B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4"/>
          </p:nvPr>
        </p:nvSpPr>
        <p:spPr>
          <a:xfrm>
            <a:off x="10415686" y="189434"/>
            <a:ext cx="1476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A2CF"/>
                </a:solidFill>
              </a:defRPr>
            </a:lvl1pPr>
          </a:lstStyle>
          <a:p>
            <a:fld id="{B54EA301-FF80-4FC0-9DE1-CC913B4C9EC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525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71" r:id="rId4"/>
    <p:sldLayoutId id="2147483660" r:id="rId5"/>
    <p:sldLayoutId id="2147483669" r:id="rId6"/>
    <p:sldLayoutId id="2147483670" r:id="rId7"/>
    <p:sldLayoutId id="2147483681" r:id="rId8"/>
    <p:sldLayoutId id="2147483661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80" r:id="rId15"/>
    <p:sldLayoutId id="2147483678" r:id="rId16"/>
    <p:sldLayoutId id="2147483663" r:id="rId17"/>
    <p:sldLayoutId id="2147483664" r:id="rId18"/>
    <p:sldLayoutId id="2147483651" r:id="rId19"/>
    <p:sldLayoutId id="2147483665" r:id="rId20"/>
    <p:sldLayoutId id="2147483666" r:id="rId21"/>
    <p:sldLayoutId id="2147483667" r:id="rId22"/>
    <p:sldLayoutId id="2147483668" r:id="rId23"/>
    <p:sldLayoutId id="2147483679" r:id="rId24"/>
    <p:sldLayoutId id="2147483652" r:id="rId25"/>
    <p:sldLayoutId id="2147483653" r:id="rId26"/>
    <p:sldLayoutId id="2147483654" r:id="rId27"/>
    <p:sldLayoutId id="2147483672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3600" b="1" i="0" kern="1200" cap="all" baseline="0">
          <a:solidFill>
            <a:srgbClr val="00A2CF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1219170" rtl="0" eaLnBrk="1" latinLnBrk="0" hangingPunct="1">
        <a:spcBef>
          <a:spcPts val="0"/>
        </a:spcBef>
        <a:spcAft>
          <a:spcPts val="600"/>
        </a:spcAft>
        <a:buSzPct val="90000"/>
        <a:buFontTx/>
        <a:buBlip>
          <a:blip r:embed="rId3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52000" algn="l" defTabSz="1219170" rtl="0" eaLnBrk="1" latinLnBrk="0" hangingPunct="1">
        <a:spcBef>
          <a:spcPts val="0"/>
        </a:spcBef>
        <a:spcAft>
          <a:spcPts val="600"/>
        </a:spcAft>
        <a:buFontTx/>
        <a:buBlip>
          <a:blip r:embed="rId3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34000" algn="l" defTabSz="1219170" rtl="0" eaLnBrk="1" latinLnBrk="0" hangingPunct="1">
        <a:spcBef>
          <a:spcPts val="0"/>
        </a:spcBef>
        <a:spcAft>
          <a:spcPts val="600"/>
        </a:spcAft>
        <a:buFont typeface="Calibri" panose="020F050202020403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44000" algn="l" defTabSz="1219170" rtl="0" eaLnBrk="1" latinLnBrk="0" hangingPunct="1">
        <a:spcBef>
          <a:spcPts val="0"/>
        </a:spcBef>
        <a:spcAft>
          <a:spcPts val="600"/>
        </a:spcAft>
        <a:buFont typeface="Calibri" panose="020F050202020403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hyperlink" Target="http://chmu.cz/portal/dt?menu=jsptabcontainer/p10_0_aktualni_situace/p10_1_pocasi/p10_1_1_cesko/p10_1_1_2_radary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Strategie vzdělávací politiky ČR 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do roku 2030+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</a:t>
            </a:r>
            <a:r>
              <a:rPr lang="cs-CZ"/>
              <a:t>Ivana Blažková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Podpora předškolního vzdělávání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294967295"/>
          </p:nvPr>
        </p:nvSpPr>
        <p:spPr>
          <a:xfrm>
            <a:off x="10714038" y="188913"/>
            <a:ext cx="1476375" cy="365125"/>
          </a:xfrm>
        </p:spPr>
        <p:txBody>
          <a:bodyPr/>
          <a:lstStyle/>
          <a:p>
            <a:fld id="{AF7E8799-BA01-4129-AAB0-5B0F0ADF6A7C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562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82A6AD36-F22E-43ED-AA9A-26263D0A8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b="1" dirty="0"/>
              <a:t>Odstranění objektivní finanční bariéry bránící v přístupu ke vzdělávání</a:t>
            </a:r>
          </a:p>
          <a:p>
            <a:pPr lvl="1" algn="just"/>
            <a:r>
              <a:rPr lang="cs-CZ" dirty="0"/>
              <a:t>Rozšíření dotačního programu o financování vzdělávacích aktivit pro děti                                  ze socioekonomicky znevýhodněného prostředí v Karlovarském a Ústeckém kraji.</a:t>
            </a:r>
          </a:p>
          <a:p>
            <a:pPr marL="0" lvl="1" indent="0">
              <a:buNone/>
            </a:pPr>
            <a:r>
              <a:rPr lang="cs-CZ" dirty="0"/>
              <a:t> </a:t>
            </a:r>
          </a:p>
          <a:p>
            <a:r>
              <a:rPr lang="cs-CZ" b="1" dirty="0"/>
              <a:t>Podpora rodiny a školy</a:t>
            </a:r>
          </a:p>
          <a:p>
            <a:pPr lvl="1" algn="just"/>
            <a:r>
              <a:rPr lang="cs-CZ" dirty="0"/>
              <a:t>Nadále bude posilován case management při práci s rizikovými rodinami                                   a znevýhodněnými dětmi. </a:t>
            </a:r>
          </a:p>
          <a:p>
            <a:pPr lvl="1" algn="just"/>
            <a:r>
              <a:rPr lang="cs-CZ" dirty="0"/>
              <a:t>Bude prohlubována spolupráce mezi dalšími aktéry jako jsou školní asistenti, sociální pracovníci a mediátoři pro komunikaci. Využity budou též příklady dobré praxe aktérů, jež jsou úspěšní v zapojování rodin a dětí ohrožených sociálním vyloučením                           do vzdělávání.</a:t>
            </a:r>
          </a:p>
          <a:p>
            <a:pPr lvl="1"/>
            <a:r>
              <a:rPr lang="cs-CZ" dirty="0"/>
              <a:t>Finalizace Metodiky pro komunikaci se zákonnými zástupci</a:t>
            </a:r>
            <a:endParaRPr lang="cs-CZ" cap="all" dirty="0"/>
          </a:p>
          <a:p>
            <a:endParaRPr lang="cs-CZ" b="1" dirty="0"/>
          </a:p>
          <a:p>
            <a:pPr marL="0" lvl="1" indent="0">
              <a:buNone/>
            </a:pPr>
            <a:endParaRPr lang="cs-CZ" sz="4400" dirty="0"/>
          </a:p>
          <a:p>
            <a:pPr marL="0" lvl="1" indent="0">
              <a:buNone/>
            </a:pPr>
            <a:endParaRPr lang="cs-CZ" sz="4400" dirty="0"/>
          </a:p>
          <a:p>
            <a:pPr marL="0" lvl="1" indent="0">
              <a:buNone/>
            </a:pPr>
            <a:endParaRPr lang="cs-CZ" sz="4400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23F3F1E-E270-40A3-8D52-E428BF910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4D46C4A-63F3-43B3-A6D2-69D02050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Zvýšení účasti na předškolním vzdělávání</a:t>
            </a:r>
            <a:br>
              <a:rPr lang="cs-CZ" b="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Budoucí naplňování opatření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lza 5">
            <a:extLst>
              <a:ext uri="{FF2B5EF4-FFF2-40B4-BE49-F238E27FC236}">
                <a16:creationId xmlns:a16="http://schemas.microsoft.com/office/drawing/2014/main" id="{FC2D03C9-909B-4375-B010-91D402C0FF57}"/>
              </a:ext>
            </a:extLst>
          </p:cNvPr>
          <p:cNvSpPr/>
          <p:nvPr/>
        </p:nvSpPr>
        <p:spPr>
          <a:xfrm rot="10800000">
            <a:off x="10214238" y="405459"/>
            <a:ext cx="1569600" cy="1569600"/>
          </a:xfrm>
          <a:prstGeom prst="teardrop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EF22EA8-25AA-4C58-8AC7-E37A9D138D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2782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B9ADD91-F8FF-48F0-B188-74B5301E1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63" y="2133599"/>
            <a:ext cx="9364959" cy="3993983"/>
          </a:xfrm>
        </p:spPr>
        <p:txBody>
          <a:bodyPr>
            <a:normAutofit/>
          </a:bodyPr>
          <a:lstStyle/>
          <a:p>
            <a:pPr lvl="1" algn="just"/>
            <a:r>
              <a:rPr lang="cs-CZ" sz="2200" dirty="0"/>
              <a:t>Podle České školní inspekce (dále jen ČŠI) se mateřským š</a:t>
            </a:r>
            <a:r>
              <a:rPr lang="cs-CZ" sz="2000" dirty="0"/>
              <a:t>kolám dlouhodobě nedaří nastavit efektivní systém zjišťování a vyhodnocování vzdělávacích pokroků jednotlivých dětí a následnou realizaci jejich osobnostního rozvoje individualizovanou podporou. Chybí propojenost se vzdělávací nabídkou v její diferenciaci. Školy získávají často jen částečné informace o vzdělávacích pokrocích jednotlivých dětí. Poznatky neumí efektivně využívat pro cílenou spolupráci s rodiči a pro osobnostní rozvoj každého jednotlivého dítěte.</a:t>
            </a:r>
            <a:endParaRPr lang="cs-CZ" sz="22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Systematické sledování pokroků u dětí</a:t>
            </a:r>
            <a:br>
              <a:rPr lang="cs-CZ" sz="31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1836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B9ADD91-F8FF-48F0-B188-74B5301E1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63" y="2133599"/>
            <a:ext cx="9364959" cy="3993983"/>
          </a:xfrm>
        </p:spPr>
        <p:txBody>
          <a:bodyPr>
            <a:normAutofit/>
          </a:bodyPr>
          <a:lstStyle/>
          <a:p>
            <a:pPr lvl="1" algn="just"/>
            <a:r>
              <a:rPr lang="cs-CZ" sz="2000" dirty="0"/>
              <a:t>Jednoznačně nejslabší z monitorovaných oblastí v mateřských školách dle ČŠI je úroveň vyhodnocování individuálního vzdělávacího pokroku dítěte. Tato situace dlouhodobě přetrvává, a dokonce se i zhoršuje.                    </a:t>
            </a:r>
          </a:p>
          <a:p>
            <a:pPr lvl="1" algn="just"/>
            <a:r>
              <a:rPr lang="cs-CZ" sz="2000" dirty="0"/>
              <a:t>V aktuálním období 2019/2020 neměla pedagogická diagnostika požadovanou úroveň a nepodporovala tedy žádoucím způsobem individualizaci vzdělávání ve většině případů (64 %). Je to nepříznivé i s ohledem na to, že individualizace vzdělávání a podpora potřeb každého dítěte jsou považovány.</a:t>
            </a:r>
          </a:p>
          <a:p>
            <a:pPr marL="0" lvl="1" indent="0" algn="just">
              <a:buNone/>
            </a:pPr>
            <a:endParaRPr lang="cs-CZ" sz="22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Systematické sledování pokroků u dětí</a:t>
            </a:r>
            <a:br>
              <a:rPr lang="cs-CZ" sz="31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2011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B9ADD91-F8FF-48F0-B188-74B5301E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/>
            <a:r>
              <a:rPr lang="cs-CZ" dirty="0"/>
              <a:t>Doporučení ČŠI</a:t>
            </a:r>
          </a:p>
          <a:p>
            <a:pPr lvl="2" algn="just"/>
            <a:r>
              <a:rPr lang="cs-CZ" sz="2200" dirty="0"/>
              <a:t> Posílit podporu ředitelů mateřských škol k pedagogickému řízení školy</a:t>
            </a:r>
          </a:p>
          <a:p>
            <a:pPr lvl="2" algn="just"/>
            <a:r>
              <a:rPr lang="cs-CZ" sz="2200" dirty="0"/>
              <a:t> Vzdělávání ředitelů více zaměřovat na oblast individualizace vzdělávání, efektivních vzdělávacích metod a forem a evaluačních  postupů</a:t>
            </a:r>
          </a:p>
          <a:p>
            <a:pPr lvl="2" algn="just"/>
            <a:r>
              <a:rPr lang="cs-CZ" sz="2200" dirty="0"/>
              <a:t> Zacílit podporu pedagogických pracovníků na zkvalitnění pedagogické diagnostiky</a:t>
            </a:r>
          </a:p>
          <a:p>
            <a:pPr lvl="2" algn="just"/>
            <a:r>
              <a:rPr lang="cs-CZ" sz="2200" dirty="0"/>
              <a:t> Nabízet inspiraci pro zajištění pestré vzdělávací nabídky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Systematické sledování pokroků u dětí</a:t>
            </a:r>
            <a:br>
              <a:rPr lang="cs-CZ" sz="31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4381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B9ADD91-F8FF-48F0-B188-74B5301E1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63" y="2133599"/>
            <a:ext cx="8428855" cy="3993983"/>
          </a:xfrm>
        </p:spPr>
        <p:txBody>
          <a:bodyPr>
            <a:normAutofit/>
          </a:bodyPr>
          <a:lstStyle/>
          <a:p>
            <a:pPr lvl="1" algn="just"/>
            <a:r>
              <a:rPr lang="cs-CZ" dirty="0"/>
              <a:t>Je zpracována souhrnná vzdělávací nabídka DVPP pro pedagogy mateřské školy – stanovení prioritního obsahu seminářů, metody a formy, výběr lektorů, práce s lektory, evaluace. </a:t>
            </a:r>
          </a:p>
          <a:p>
            <a:pPr lvl="1" algn="just"/>
            <a:r>
              <a:rPr lang="cs-CZ" dirty="0"/>
              <a:t>Byla aktualizována nabídka DVPP pro učitele i management mateřské školy dle platných akreditací s </a:t>
            </a:r>
            <a:r>
              <a:rPr lang="cs-CZ" dirty="0" err="1"/>
              <a:t>prioritizací</a:t>
            </a:r>
            <a:r>
              <a:rPr lang="cs-CZ" dirty="0"/>
              <a:t> témat.</a:t>
            </a:r>
          </a:p>
          <a:p>
            <a:pPr algn="just" fontAlgn="base"/>
            <a:endParaRPr lang="cs-CZ" dirty="0"/>
          </a:p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/>
              <a:t>Systematické sledování pokroků u dětí</a:t>
            </a:r>
            <a:br>
              <a:rPr lang="cs-CZ" sz="28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sz="24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8481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B9ADD91-F8FF-48F0-B188-74B5301E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/>
              <a:t>Příklady vzdělávací nabídky DVPP pro management: </a:t>
            </a:r>
            <a:endParaRPr lang="cs-CZ" sz="4400" dirty="0"/>
          </a:p>
          <a:p>
            <a:pPr lvl="2" fontAlgn="base"/>
            <a:r>
              <a:rPr lang="cs-CZ" dirty="0"/>
              <a:t>Finanční řízení v praxi ředitele školy </a:t>
            </a:r>
            <a:endParaRPr lang="cs-CZ" sz="4400" dirty="0"/>
          </a:p>
          <a:p>
            <a:pPr lvl="2" fontAlgn="base"/>
            <a:r>
              <a:rPr lang="cs-CZ" dirty="0"/>
              <a:t>Hospitace – součást řízení školy </a:t>
            </a:r>
            <a:endParaRPr lang="cs-CZ" sz="4400" dirty="0"/>
          </a:p>
          <a:p>
            <a:pPr lvl="2" fontAlgn="base"/>
            <a:r>
              <a:rPr lang="cs-CZ" dirty="0"/>
              <a:t>Jak postupovat v přijímání a začleňování dětí/žáků cizinců do škol </a:t>
            </a:r>
            <a:endParaRPr lang="cs-CZ" sz="4400" dirty="0"/>
          </a:p>
          <a:p>
            <a:pPr lvl="2" fontAlgn="base"/>
            <a:r>
              <a:rPr lang="cs-CZ" dirty="0"/>
              <a:t>Jak úspěšně vést mateřskou školu </a:t>
            </a:r>
            <a:endParaRPr lang="cs-CZ" sz="4400" dirty="0"/>
          </a:p>
          <a:p>
            <a:pPr lvl="2" fontAlgn="base"/>
            <a:r>
              <a:rPr lang="cs-CZ" dirty="0"/>
              <a:t>Kde mohou chybovat vedoucí pracovníci a důsledky těchto chyb </a:t>
            </a:r>
            <a:endParaRPr lang="cs-CZ" sz="4400" dirty="0"/>
          </a:p>
          <a:p>
            <a:pPr lvl="2" fontAlgn="base"/>
            <a:r>
              <a:rPr lang="cs-CZ" dirty="0"/>
              <a:t>Manažerské dovednosti pro ředitele škol (40 hod) </a:t>
            </a:r>
            <a:endParaRPr lang="cs-CZ" sz="4400" dirty="0"/>
          </a:p>
          <a:p>
            <a:pPr lvl="2" fontAlgn="base"/>
            <a:r>
              <a:rPr lang="cs-CZ" dirty="0"/>
              <a:t>Manažerské kompetence ředitele školy a školského zařízení (8 hod) </a:t>
            </a:r>
            <a:endParaRPr lang="cs-CZ" sz="4400" dirty="0"/>
          </a:p>
          <a:p>
            <a:pPr lvl="2" fontAlgn="base"/>
            <a:r>
              <a:rPr lang="cs-CZ" dirty="0"/>
              <a:t>Správní řád a správní řízení ve školství </a:t>
            </a:r>
            <a:endParaRPr lang="cs-CZ" sz="4400" dirty="0"/>
          </a:p>
          <a:p>
            <a:pPr algn="just" fontAlgn="base"/>
            <a:endParaRPr lang="cs-CZ" dirty="0"/>
          </a:p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/>
              <a:t>Systematické sledování pokroků u dětí</a:t>
            </a:r>
            <a:br>
              <a:rPr lang="cs-CZ" sz="28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sz="24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26026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B9ADD91-F8FF-48F0-B188-74B5301E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/>
            <a:r>
              <a:rPr lang="cs-CZ" dirty="0"/>
              <a:t>Pokračování ve zpracování souhrnných vzdělávacích nabídek dalšího vzdělávání pedagogických pracovníků pro pedagogy MŠ</a:t>
            </a:r>
          </a:p>
          <a:p>
            <a:pPr marL="0" lvl="1" indent="0" algn="just">
              <a:buNone/>
            </a:pPr>
            <a:endParaRPr lang="cs-CZ" dirty="0"/>
          </a:p>
          <a:p>
            <a:pPr lvl="1" algn="just"/>
            <a:r>
              <a:rPr lang="cs-CZ" dirty="0"/>
              <a:t>Nabídka vzdělávání zacílená na metodiku komunikace se zákonnými zástupci</a:t>
            </a:r>
          </a:p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/>
              <a:t>Systematické sledování pokroků u dětí</a:t>
            </a:r>
            <a:br>
              <a:rPr lang="cs-CZ" sz="28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Budoucí naplňování opatření</a:t>
            </a:r>
            <a:endParaRPr lang="cs-CZ" sz="2400" dirty="0"/>
          </a:p>
        </p:txBody>
      </p:sp>
      <p:sp>
        <p:nvSpPr>
          <p:cNvPr id="6" name="Slza 5">
            <a:extLst>
              <a:ext uri="{FF2B5EF4-FFF2-40B4-BE49-F238E27FC236}">
                <a16:creationId xmlns:a16="http://schemas.microsoft.com/office/drawing/2014/main" id="{4D4EBD36-1C7B-4334-8F6C-6CAF17920239}"/>
              </a:ext>
            </a:extLst>
          </p:cNvPr>
          <p:cNvSpPr/>
          <p:nvPr/>
        </p:nvSpPr>
        <p:spPr>
          <a:xfrm rot="10800000">
            <a:off x="10199662" y="405459"/>
            <a:ext cx="1569600" cy="1569600"/>
          </a:xfrm>
          <a:prstGeom prst="teardrop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2</a:t>
            </a:r>
          </a:p>
        </p:txBody>
      </p:sp>
      <p:pic>
        <p:nvPicPr>
          <p:cNvPr id="2050" name="Picture 2" descr="DVPP.info">
            <a:extLst>
              <a:ext uri="{FF2B5EF4-FFF2-40B4-BE49-F238E27FC236}">
                <a16:creationId xmlns:a16="http://schemas.microsoft.com/office/drawing/2014/main" id="{B3916370-2F4E-40AE-A593-D8C1F55E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99" y="5229994"/>
            <a:ext cx="29813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503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0A1A529-BE31-456A-9080-DB2AE4E6A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 fontAlgn="base"/>
            <a:r>
              <a:rPr lang="cs-CZ" dirty="0"/>
              <a:t>Diagnostika je chápána jako podklad pro stanovení cílené vzdělávací nabídky tak, aby každé dítě mohlo zažít pocit úspěchu a sounáležitosti.  </a:t>
            </a:r>
            <a:endParaRPr lang="cs-CZ" sz="4000" dirty="0"/>
          </a:p>
          <a:p>
            <a:pPr lvl="1" algn="just" fontAlgn="base"/>
            <a:r>
              <a:rPr lang="cs-CZ" dirty="0"/>
              <a:t>Jde o vytvoření systému péče, který vychází ze znalosti dítěte, poznání jeho možností, schopností, dovedností a dalších okolností vývoje.  </a:t>
            </a:r>
            <a:endParaRPr lang="cs-CZ" sz="4000" dirty="0"/>
          </a:p>
          <a:p>
            <a:pPr lvl="1" algn="just" fontAlgn="base"/>
            <a:r>
              <a:rPr lang="cs-CZ" dirty="0"/>
              <a:t>Byla odevzdána první pracovní verze metodické příručky k pedagogické diagnostice, která vzniká v projektu Systematické podpory (SYPO).</a:t>
            </a:r>
          </a:p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t>17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PEDAGOGICKÁ DIAGNOSTIKA</a:t>
            </a:r>
            <a:br>
              <a:rPr lang="cs-CZ" sz="40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95101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0A1A529-BE31-456A-9080-DB2AE4E6A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/>
            <a:r>
              <a:rPr lang="cs-CZ" dirty="0"/>
              <a:t>Doporučení ČŠI</a:t>
            </a:r>
          </a:p>
          <a:p>
            <a:pPr lvl="2" algn="just" fontAlgn="base"/>
            <a:r>
              <a:rPr lang="cs-CZ" dirty="0"/>
              <a:t>Důsledně se zaměřit na zkvalitnění pedagogické diagnostiky a využívání zjištěných informací pro přípravu individualizované vzdělávací nabídky podle potřeb, možností, schopností a zájmů dětí. </a:t>
            </a:r>
          </a:p>
          <a:p>
            <a:pPr lvl="2" algn="just" fontAlgn="base"/>
            <a:r>
              <a:rPr lang="cs-CZ" dirty="0"/>
              <a:t>V případě dětí, které plní povinné předškolní vzdělávání, včas identifikovat problémy ve školní zralosti a připravenosti. Účinnými individualizovanými postupy vyrovnávat nerovnoměrnosti v jejich vývoji a tím zlepšovat jejich připravenost pro vstup do základní školy, snižovat počet odkladů školní docházky a předcházet případné školní neúspěšnosti dětí.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t>18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PEDAGOGICKÁ DIAGNOSTIKA</a:t>
            </a:r>
            <a:br>
              <a:rPr lang="cs-CZ" sz="40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66962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B9ADD91-F8FF-48F0-B188-74B5301E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/>
            <a:r>
              <a:rPr lang="cs-CZ" dirty="0"/>
              <a:t>Pokračování ve zpracování Metodiky pedagogické diagnostiky                    v předškolním věku </a:t>
            </a:r>
          </a:p>
          <a:p>
            <a:pPr lvl="2" algn="just"/>
            <a:r>
              <a:rPr lang="cs-CZ" dirty="0"/>
              <a:t>Schválení pracovní verze</a:t>
            </a:r>
          </a:p>
          <a:p>
            <a:pPr lvl="2" algn="just"/>
            <a:r>
              <a:rPr lang="cs-CZ" dirty="0"/>
              <a:t>Schválení finální verze </a:t>
            </a:r>
          </a:p>
          <a:p>
            <a:pPr lvl="2" algn="just"/>
            <a:r>
              <a:rPr lang="cs-CZ" dirty="0"/>
              <a:t>Zveřejnění dokumentu (31.12.2022)</a:t>
            </a:r>
          </a:p>
          <a:p>
            <a:pPr lvl="2" algn="just"/>
            <a:r>
              <a:rPr lang="cs-CZ" dirty="0"/>
              <a:t>Schválení obsahu seminářů</a:t>
            </a:r>
          </a:p>
          <a:p>
            <a:pPr lvl="2" algn="just"/>
            <a:r>
              <a:rPr lang="cs-CZ" dirty="0"/>
              <a:t>Diagnostický standard pro posuzování školní zralosti a připravenosti</a:t>
            </a:r>
          </a:p>
          <a:p>
            <a:pPr lvl="2" algn="just"/>
            <a:r>
              <a:rPr lang="cs-CZ" dirty="0"/>
              <a:t>Stanovené témat seminářů a výběr lektorů</a:t>
            </a:r>
          </a:p>
          <a:p>
            <a:pPr lvl="2" algn="just"/>
            <a:r>
              <a:rPr lang="cs-CZ" dirty="0"/>
              <a:t>DVPP pro pracovníky PPP</a:t>
            </a:r>
          </a:p>
          <a:p>
            <a:pPr lvl="2" algn="just"/>
            <a:endParaRPr lang="cs-CZ" dirty="0"/>
          </a:p>
          <a:p>
            <a:pPr lvl="1" algn="just"/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/>
              <a:t>Systematické sledování pokroků u dětí</a:t>
            </a:r>
            <a:br>
              <a:rPr lang="cs-CZ" sz="28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Budoucí naplňování opatření</a:t>
            </a:r>
            <a:endParaRPr lang="cs-CZ" sz="2400" dirty="0"/>
          </a:p>
        </p:txBody>
      </p:sp>
      <p:sp>
        <p:nvSpPr>
          <p:cNvPr id="6" name="Slza 5">
            <a:extLst>
              <a:ext uri="{FF2B5EF4-FFF2-40B4-BE49-F238E27FC236}">
                <a16:creationId xmlns:a16="http://schemas.microsoft.com/office/drawing/2014/main" id="{FD15F514-CA51-4EDB-8216-CF6600D3E32E}"/>
              </a:ext>
            </a:extLst>
          </p:cNvPr>
          <p:cNvSpPr/>
          <p:nvPr/>
        </p:nvSpPr>
        <p:spPr>
          <a:xfrm rot="10800000">
            <a:off x="10214238" y="410137"/>
            <a:ext cx="1569600" cy="1569600"/>
          </a:xfrm>
          <a:prstGeom prst="teardrop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22043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Zástupný symbol pro obsah 31">
            <a:extLst>
              <a:ext uri="{FF2B5EF4-FFF2-40B4-BE49-F238E27FC236}">
                <a16:creationId xmlns:a16="http://schemas.microsoft.com/office/drawing/2014/main" id="{A7B3A1DE-E11D-42F2-A6E7-523639B84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06663" y="2606675"/>
            <a:ext cx="5334000" cy="3048000"/>
          </a:xfr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A893E5-5866-490C-8EC3-A00DE678A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251A2C6-B33B-46E8-8346-5318C93A1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Naše mateřské školy</a:t>
            </a:r>
          </a:p>
        </p:txBody>
      </p:sp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C42C4C46-C5C7-4FBC-BEAF-C43EBDB939A7}"/>
              </a:ext>
            </a:extLst>
          </p:cNvPr>
          <p:cNvSpPr/>
          <p:nvPr/>
        </p:nvSpPr>
        <p:spPr>
          <a:xfrm>
            <a:off x="1552855" y="2056099"/>
            <a:ext cx="1728192" cy="936104"/>
          </a:xfrm>
          <a:prstGeom prst="roundRect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5CB9EB"/>
                </a:solidFill>
              </a:rPr>
              <a:t>5 317</a:t>
            </a:r>
          </a:p>
          <a:p>
            <a:pPr algn="ctr"/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mateřských škol</a:t>
            </a:r>
          </a:p>
        </p:txBody>
      </p:sp>
      <p:sp>
        <p:nvSpPr>
          <p:cNvPr id="36" name="Obdélník: se zakulacenými rohy 35">
            <a:extLst>
              <a:ext uri="{FF2B5EF4-FFF2-40B4-BE49-F238E27FC236}">
                <a16:creationId xmlns:a16="http://schemas.microsoft.com/office/drawing/2014/main" id="{07881EE8-316E-4C7F-B7EE-C5A285223612}"/>
              </a:ext>
            </a:extLst>
          </p:cNvPr>
          <p:cNvSpPr/>
          <p:nvPr/>
        </p:nvSpPr>
        <p:spPr>
          <a:xfrm>
            <a:off x="838622" y="4653930"/>
            <a:ext cx="1728192" cy="936104"/>
          </a:xfrm>
          <a:prstGeom prst="roundRect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5CB9EB"/>
                </a:solidFill>
              </a:rPr>
              <a:t>357 598</a:t>
            </a:r>
          </a:p>
          <a:p>
            <a:pPr algn="ctr"/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dětí</a:t>
            </a:r>
          </a:p>
        </p:txBody>
      </p:sp>
      <p:sp>
        <p:nvSpPr>
          <p:cNvPr id="37" name="Obdélník: se zakulacenými rohy 36">
            <a:extLst>
              <a:ext uri="{FF2B5EF4-FFF2-40B4-BE49-F238E27FC236}">
                <a16:creationId xmlns:a16="http://schemas.microsoft.com/office/drawing/2014/main" id="{17569779-A3E4-4051-AF54-0289214996C8}"/>
              </a:ext>
            </a:extLst>
          </p:cNvPr>
          <p:cNvSpPr/>
          <p:nvPr/>
        </p:nvSpPr>
        <p:spPr>
          <a:xfrm>
            <a:off x="3281047" y="3340097"/>
            <a:ext cx="1728192" cy="936104"/>
          </a:xfrm>
          <a:prstGeom prst="roundRect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5CB9EB"/>
                </a:solidFill>
              </a:rPr>
              <a:t>16 526</a:t>
            </a:r>
          </a:p>
          <a:p>
            <a:pPr algn="ctr"/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tříd</a:t>
            </a:r>
            <a:r>
              <a:rPr lang="cs-CZ" sz="1400" dirty="0">
                <a:solidFill>
                  <a:srgbClr val="5CB9EB"/>
                </a:solidFill>
              </a:rPr>
              <a:t> 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mateřských škol</a:t>
            </a:r>
          </a:p>
        </p:txBody>
      </p:sp>
      <p:sp>
        <p:nvSpPr>
          <p:cNvPr id="39" name="Obdélník: se zakulacenými rohy 38">
            <a:extLst>
              <a:ext uri="{FF2B5EF4-FFF2-40B4-BE49-F238E27FC236}">
                <a16:creationId xmlns:a16="http://schemas.microsoft.com/office/drawing/2014/main" id="{C30FEB4E-040A-410C-BBFD-C136EE05DD87}"/>
              </a:ext>
            </a:extLst>
          </p:cNvPr>
          <p:cNvSpPr/>
          <p:nvPr/>
        </p:nvSpPr>
        <p:spPr>
          <a:xfrm>
            <a:off x="6023198" y="2518210"/>
            <a:ext cx="1728192" cy="936104"/>
          </a:xfrm>
          <a:prstGeom prst="roundRect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5CB9EB"/>
                </a:solidFill>
              </a:rPr>
              <a:t>35 014</a:t>
            </a:r>
          </a:p>
          <a:p>
            <a:pPr algn="ctr"/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pedagogů</a:t>
            </a:r>
          </a:p>
        </p:txBody>
      </p:sp>
      <p:sp>
        <p:nvSpPr>
          <p:cNvPr id="48" name="Obdélník: se zakulacenými rohy 47">
            <a:extLst>
              <a:ext uri="{FF2B5EF4-FFF2-40B4-BE49-F238E27FC236}">
                <a16:creationId xmlns:a16="http://schemas.microsoft.com/office/drawing/2014/main" id="{10706EB0-2A2E-4553-8BB6-6D4B77A0BCC4}"/>
              </a:ext>
            </a:extLst>
          </p:cNvPr>
          <p:cNvSpPr/>
          <p:nvPr/>
        </p:nvSpPr>
        <p:spPr>
          <a:xfrm>
            <a:off x="5303118" y="4797946"/>
            <a:ext cx="1728192" cy="936104"/>
          </a:xfrm>
          <a:prstGeom prst="roundRect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cs-CZ" dirty="0">
                <a:solidFill>
                  <a:srgbClr val="5CB9EB"/>
                </a:solidFill>
              </a:rPr>
              <a:t>53 431</a:t>
            </a:r>
            <a:endParaRPr lang="cs-CZ" dirty="0">
              <a:solidFill>
                <a:srgbClr val="5CB9E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volných míst</a:t>
            </a:r>
          </a:p>
        </p:txBody>
      </p:sp>
      <p:pic>
        <p:nvPicPr>
          <p:cNvPr id="51" name="Picture 2" descr="S:\_C_DRIVE\Projects\MŠMT\2021-06-29-036 Prezentace\imgs\S2030_white.png">
            <a:extLst>
              <a:ext uri="{FF2B5EF4-FFF2-40B4-BE49-F238E27FC236}">
                <a16:creationId xmlns:a16="http://schemas.microsoft.com/office/drawing/2014/main" id="{5EE7E179-89E0-4259-9FB7-AE8764C0A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726" y="724657"/>
            <a:ext cx="1233286" cy="90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638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0A1A529-BE31-456A-9080-DB2AE4E6A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 algn="just"/>
            <a:r>
              <a:rPr lang="cs-CZ" dirty="0"/>
              <a:t>Data ukazují, že podoba diagnostiky školní zralosti je velmi různá nejen mezi pracovišti, ale také v rámci pracoviště, ba dokonce pro jednotlivé dítě pracovník volí různou sadu diagnostických nástrojů, což klade vysoké nároky na pracovníky a ukazuje to na vysokou míru potřebné odbornosti a rozhled </a:t>
            </a:r>
            <a:br>
              <a:rPr lang="cs-CZ" dirty="0"/>
            </a:br>
            <a:r>
              <a:rPr lang="cs-CZ" dirty="0"/>
              <a:t>v nástrojích u pracovníků školských poradenských zařízeních (dále jen ŠPZ).</a:t>
            </a:r>
          </a:p>
          <a:p>
            <a:pPr marL="0" lvl="1" indent="0" algn="just">
              <a:buNone/>
            </a:pPr>
            <a:endParaRPr lang="cs-CZ" dirty="0"/>
          </a:p>
          <a:p>
            <a:pPr lvl="1" algn="just"/>
            <a:r>
              <a:rPr lang="cs-CZ" dirty="0"/>
              <a:t>V České republice chybí jednotnost v diagnostice školní zralosti. Výzkum TA ČR ukázal, že ve ŠPZ se využívá nejčastěji 6 různých diagnostických nástrojů, některá ŠPZ uvedla použití až 20 rozdílných nástrojů. Rozdíly byly zjištěny nejen na úrovni krajů, ale i v rámci jednotlivých subjektů ŠPZ.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t>20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děti s odkladem školní docházky</a:t>
            </a:r>
            <a:br>
              <a:rPr lang="cs-CZ" sz="24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sz="28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98488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0A1A529-BE31-456A-9080-DB2AE4E6A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sz="2000" dirty="0"/>
              <a:t>Předpoklad, že zavedení povinného předškolního ročníku přispěje nebo povede ke snížení </a:t>
            </a:r>
            <a:r>
              <a:rPr lang="cs-CZ" sz="2000" b="1" dirty="0"/>
              <a:t>vysoké míry </a:t>
            </a:r>
            <a:r>
              <a:rPr lang="cs-CZ" sz="2000" dirty="0"/>
              <a:t>počtu odkladů školní docházky se nenaplnil. Jde o komplexnější fenomén s dlouhou tradicí a </a:t>
            </a:r>
            <a:r>
              <a:rPr lang="cs-CZ" sz="2000" b="1" dirty="0"/>
              <a:t>výrazným nárůstem tohoto jevu od roku 1989.</a:t>
            </a:r>
          </a:p>
          <a:p>
            <a:pPr marL="0" lvl="1" indent="0" algn="just">
              <a:buNone/>
            </a:pPr>
            <a:endParaRPr lang="cs-CZ" dirty="0"/>
          </a:p>
          <a:p>
            <a:pPr marL="0" lvl="1" indent="0" algn="just">
              <a:buNone/>
            </a:pP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t>21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děti s odkladem školní docházky</a:t>
            </a:r>
            <a:br>
              <a:rPr lang="cs-CZ" sz="24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sz="28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4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8626A3C0-57F3-4BD2-BBFB-A4FEBC1CE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497370"/>
              </p:ext>
            </p:extLst>
          </p:nvPr>
        </p:nvGraphicFramePr>
        <p:xfrm>
          <a:off x="2456842" y="3157860"/>
          <a:ext cx="5433639" cy="29956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4957">
                  <a:extLst>
                    <a:ext uri="{9D8B030D-6E8A-4147-A177-3AD203B41FA5}">
                      <a16:colId xmlns:a16="http://schemas.microsoft.com/office/drawing/2014/main" val="2634792048"/>
                    </a:ext>
                  </a:extLst>
                </a:gridCol>
                <a:gridCol w="1399802">
                  <a:extLst>
                    <a:ext uri="{9D8B030D-6E8A-4147-A177-3AD203B41FA5}">
                      <a16:colId xmlns:a16="http://schemas.microsoft.com/office/drawing/2014/main" val="2071748498"/>
                    </a:ext>
                  </a:extLst>
                </a:gridCol>
                <a:gridCol w="1339595">
                  <a:extLst>
                    <a:ext uri="{9D8B030D-6E8A-4147-A177-3AD203B41FA5}">
                      <a16:colId xmlns:a16="http://schemas.microsoft.com/office/drawing/2014/main" val="3903731863"/>
                    </a:ext>
                  </a:extLst>
                </a:gridCol>
                <a:gridCol w="1249285">
                  <a:extLst>
                    <a:ext uri="{9D8B030D-6E8A-4147-A177-3AD203B41FA5}">
                      <a16:colId xmlns:a16="http://schemas.microsoft.com/office/drawing/2014/main" val="2167662102"/>
                    </a:ext>
                  </a:extLst>
                </a:gridCol>
              </a:tblGrid>
              <a:tr h="749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Školní rok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Celkem dětí pětiletých a starších v MŠ, přípravných třídách a přípravných stupních (bez dětí vzdělávaných podle § 34b školského zákona)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Celkový počet žádostí o odklad školní docházky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Počet žádostí o odklad povinné školní docházky z celkového počtu dětí pětiletých a starších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2236788"/>
                  </a:ext>
                </a:extLst>
              </a:tr>
              <a:tr h="224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2010/11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118 672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17 180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14,48%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19501268"/>
                  </a:ext>
                </a:extLst>
              </a:tr>
              <a:tr h="224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2011/12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122 119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18 111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14,83%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66134409"/>
                  </a:ext>
                </a:extLst>
              </a:tr>
              <a:tr h="224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2012/13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128 019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16 139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12,61%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4962267"/>
                  </a:ext>
                </a:extLst>
              </a:tr>
              <a:tr h="224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2013/14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135 683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16 672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12,29%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03005012"/>
                  </a:ext>
                </a:extLst>
              </a:tr>
              <a:tr h="224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2014/15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134 607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16 672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12,39%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46505366"/>
                  </a:ext>
                </a:extLst>
              </a:tr>
              <a:tr h="224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2015/16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135 675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17 013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12,54%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84876833"/>
                  </a:ext>
                </a:extLst>
              </a:tr>
              <a:tr h="224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2016/17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131 216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16 629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12,67%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10555308"/>
                  </a:ext>
                </a:extLst>
              </a:tr>
              <a:tr h="224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2017/18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129 248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23 117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17,89%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90671481"/>
                  </a:ext>
                </a:extLst>
              </a:tr>
              <a:tr h="224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2018/19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128 816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22 980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17,84%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56302705"/>
                  </a:ext>
                </a:extLst>
              </a:tr>
              <a:tr h="224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2019/20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130 470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24 293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18,62%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30521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879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0A1A529-BE31-456A-9080-DB2AE4E6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63" y="2133599"/>
            <a:ext cx="9397999" cy="3993983"/>
          </a:xfrm>
        </p:spPr>
        <p:txBody>
          <a:bodyPr>
            <a:normAutofit/>
          </a:bodyPr>
          <a:lstStyle/>
          <a:p>
            <a:pPr lvl="1"/>
            <a:r>
              <a:rPr lang="cs-CZ" sz="2000" dirty="0"/>
              <a:t>Důvody pro udělení doporučení odkladu školní docházky pracovníky </a:t>
            </a:r>
            <a:r>
              <a:rPr lang="cs-CZ" sz="2000" dirty="0" err="1"/>
              <a:t>Špz</a:t>
            </a:r>
            <a:endParaRPr lang="cs-CZ" sz="2000" b="1" dirty="0"/>
          </a:p>
          <a:p>
            <a:pPr marL="0" lvl="1" indent="0" algn="just">
              <a:buNone/>
            </a:pPr>
            <a:endParaRPr lang="cs-CZ" dirty="0"/>
          </a:p>
          <a:p>
            <a:pPr marL="0" lvl="1" indent="0" algn="just">
              <a:buNone/>
            </a:pP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t>22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děti s odkladem školní docházky</a:t>
            </a:r>
            <a:br>
              <a:rPr lang="cs-CZ" sz="24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sz="28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1CEC64-9299-494E-A4B5-7B02915B1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306" y="2681525"/>
            <a:ext cx="6408712" cy="344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40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0A1A529-BE31-456A-9080-DB2AE4E6A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sz="2400" dirty="0"/>
              <a:t>Příprava diagnostického standardu</a:t>
            </a:r>
          </a:p>
          <a:p>
            <a:pPr lvl="1"/>
            <a:r>
              <a:rPr lang="cs-CZ" dirty="0"/>
              <a:t>Sjednocení udělování odkladů povinné školní docházky</a:t>
            </a:r>
          </a:p>
          <a:p>
            <a:pPr lvl="1"/>
            <a:r>
              <a:rPr lang="cs-CZ" dirty="0"/>
              <a:t>Větší informovanost rodičů o odkladech školní docházky </a:t>
            </a:r>
          </a:p>
          <a:p>
            <a:pPr marL="0" lvl="1" indent="0">
              <a:buNone/>
            </a:pP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t>23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574" y="131867"/>
            <a:ext cx="7742237" cy="1200278"/>
          </a:xfrm>
        </p:spPr>
        <p:txBody>
          <a:bodyPr>
            <a:normAutofit/>
          </a:bodyPr>
          <a:lstStyle/>
          <a:p>
            <a:r>
              <a:rPr lang="cs-CZ" sz="2800" dirty="0"/>
              <a:t>dětí s odkladem školní docházky</a:t>
            </a:r>
            <a:br>
              <a:rPr lang="cs-CZ" sz="24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Budoucí naplňování opatření</a:t>
            </a:r>
            <a:endParaRPr lang="cs-CZ" sz="2400" dirty="0"/>
          </a:p>
        </p:txBody>
      </p:sp>
      <p:sp>
        <p:nvSpPr>
          <p:cNvPr id="6" name="Slza 5">
            <a:extLst>
              <a:ext uri="{FF2B5EF4-FFF2-40B4-BE49-F238E27FC236}">
                <a16:creationId xmlns:a16="http://schemas.microsoft.com/office/drawing/2014/main" id="{E8BDFDF6-358C-471C-B70A-6DF17002890F}"/>
              </a:ext>
            </a:extLst>
          </p:cNvPr>
          <p:cNvSpPr/>
          <p:nvPr/>
        </p:nvSpPr>
        <p:spPr>
          <a:xfrm rot="10800000">
            <a:off x="10214239" y="410137"/>
            <a:ext cx="1569600" cy="1569600"/>
          </a:xfrm>
          <a:prstGeom prst="teardrop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B5056FC-5D58-4D91-B401-01F488947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4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A28B6B5-A745-4172-BD7C-0234FC143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13" t="20597" r="22238" b="14296"/>
          <a:stretch/>
        </p:blipFill>
        <p:spPr>
          <a:xfrm>
            <a:off x="2317751" y="3501802"/>
            <a:ext cx="5688632" cy="27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09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0A1A529-BE31-456A-9080-DB2AE4E6A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/>
            <a:r>
              <a:rPr lang="cs-CZ" dirty="0"/>
              <a:t>Úprava vyhlášky č. 14/2005 Sb., o předškolním vzdělávání </a:t>
            </a:r>
            <a:r>
              <a:rPr lang="cs-CZ" dirty="0" err="1"/>
              <a:t>ust</a:t>
            </a:r>
            <a:r>
              <a:rPr lang="cs-CZ" dirty="0"/>
              <a:t>. § 1e </a:t>
            </a:r>
            <a:br>
              <a:rPr lang="cs-CZ" dirty="0"/>
            </a:br>
            <a:r>
              <a:rPr lang="cs-CZ" dirty="0"/>
              <a:t>a Rámcového vzdělávacího programu pro předškolní vzdělávání</a:t>
            </a:r>
          </a:p>
          <a:p>
            <a:pPr lvl="2" algn="just"/>
            <a:r>
              <a:rPr lang="cs-CZ" dirty="0"/>
              <a:t>Mateřské školy poskytují dětem s nedostatečnou znalostí českého jazyka jazykovou přípravu pro zajištění plynulého přechodu do základního vzdělávání. </a:t>
            </a:r>
          </a:p>
          <a:p>
            <a:pPr lvl="2" algn="just"/>
            <a:r>
              <a:rPr lang="cs-CZ" dirty="0"/>
              <a:t>Je třeba věnovat zvýšenou pozornost tomu, aby dětem s nedostatečnou znalostí českého jazyka začala být poskytována jazyková podpora již od samotného nástupu</a:t>
            </a:r>
            <a:br>
              <a:rPr lang="cs-CZ" dirty="0"/>
            </a:br>
            <a:r>
              <a:rPr lang="cs-CZ" dirty="0"/>
              <a:t>do mateřské školy. </a:t>
            </a:r>
          </a:p>
          <a:p>
            <a:pPr lvl="2" algn="just"/>
            <a:r>
              <a:rPr lang="cs-CZ" dirty="0"/>
              <a:t>Zvláštní právní úprava platí pro mateřské školy, kde jsou alespoň 4 cizinci                             v povinném předškolním vzdělávání v rámci jednoho místa poskytovaného vzdělávání.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t>24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děti s odlišným mateřským jazykem</a:t>
            </a:r>
            <a:br>
              <a:rPr lang="cs-CZ" sz="24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sz="2400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B5056FC-5D58-4D91-B401-01F488947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11223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0A1A529-BE31-456A-9080-DB2AE4E6A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/>
            <a:r>
              <a:rPr lang="cs-CZ" sz="2800" dirty="0"/>
              <a:t>Vznik metodického materiálu MŠMT k poskytování bezplatné jazykové přípravy v předškolním a základním vzdělávání od   1. září 2021.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t>25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děti s odlišným mateřským jazykem</a:t>
            </a:r>
            <a:br>
              <a:rPr lang="cs-CZ" sz="240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sz="2400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B5056FC-5D58-4D91-B401-01F488947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851715C-1938-4FF4-B678-C17AF5B1B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2" t="18496" r="35232" b="5962"/>
          <a:stretch/>
        </p:blipFill>
        <p:spPr>
          <a:xfrm>
            <a:off x="4439022" y="3645817"/>
            <a:ext cx="1728192" cy="243759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8260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t>26</a:t>
            </a:fld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b="0" dirty="0"/>
              <a:t>Mgr. Ivana Blažková, Ivana.blazkova@msmt.cz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cs-CZ" cap="small" dirty="0"/>
              <a:t>Tým strategie 2030: </a:t>
            </a:r>
            <a:r>
              <a:rPr lang="cs-CZ" b="1" u="sng" dirty="0">
                <a:solidFill>
                  <a:srgbClr val="0072CE"/>
                </a:solidFill>
              </a:rPr>
              <a:t>edu2030@msmt.cz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cs-CZ" cap="small" dirty="0"/>
              <a:t>Web: </a:t>
            </a:r>
            <a:r>
              <a:rPr lang="cs-CZ" b="1" u="sng" dirty="0">
                <a:solidFill>
                  <a:srgbClr val="0072CE"/>
                </a:solidFill>
              </a:rPr>
              <a:t>www.edu.cz</a:t>
            </a:r>
            <a:r>
              <a:rPr lang="cs-CZ" dirty="0"/>
              <a:t> </a:t>
            </a:r>
            <a:r>
              <a:rPr lang="cs-CZ" cap="small" dirty="0"/>
              <a:t>a</a:t>
            </a:r>
            <a:r>
              <a:rPr lang="cs-CZ" dirty="0"/>
              <a:t> </a:t>
            </a:r>
            <a:r>
              <a:rPr lang="cs-CZ" b="1" u="sng" dirty="0">
                <a:solidFill>
                  <a:srgbClr val="0072CE"/>
                </a:solidFill>
              </a:rPr>
              <a:t>www.msmt.cz</a:t>
            </a:r>
          </a:p>
        </p:txBody>
      </p:sp>
    </p:spTree>
    <p:extLst>
      <p:ext uri="{BB962C8B-B14F-4D97-AF65-F5344CB8AC3E}">
        <p14:creationId xmlns:p14="http://schemas.microsoft.com/office/powerpoint/2010/main" val="2295815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-457200">
              <a:buFont typeface="+mj-lt"/>
              <a:buAutoNum type="arabicPeriod"/>
            </a:pPr>
            <a:r>
              <a:rPr lang="cs-CZ" b="1" dirty="0"/>
              <a:t>Zvýšení účasti na předškolním vzdělávání </a:t>
            </a:r>
            <a:r>
              <a:rPr lang="cs-CZ" dirty="0"/>
              <a:t>dětí všech věkových skupin</a:t>
            </a:r>
          </a:p>
          <a:p>
            <a:pPr marL="457200" lvl="1" indent="-457200">
              <a:buFont typeface="+mj-lt"/>
              <a:buAutoNum type="arabicPeriod"/>
            </a:pPr>
            <a:r>
              <a:rPr lang="cs-CZ" dirty="0"/>
              <a:t>Systematicky </a:t>
            </a:r>
            <a:r>
              <a:rPr lang="cs-CZ" b="1" dirty="0"/>
              <a:t>sledovat rozvoj </a:t>
            </a:r>
            <a:r>
              <a:rPr lang="cs-CZ" dirty="0"/>
              <a:t>a osobní vzdělávací </a:t>
            </a:r>
            <a:br>
              <a:rPr lang="cs-CZ" dirty="0"/>
            </a:br>
            <a:r>
              <a:rPr lang="cs-CZ" dirty="0"/>
              <a:t>pokroky jednotlivých dětí</a:t>
            </a:r>
          </a:p>
          <a:p>
            <a:pPr marL="457200" lvl="1" indent="-457200">
              <a:buFont typeface="+mj-lt"/>
              <a:buAutoNum type="arabicPeriod"/>
            </a:pPr>
            <a:r>
              <a:rPr lang="cs-CZ" dirty="0"/>
              <a:t>Podporovat </a:t>
            </a:r>
            <a:r>
              <a:rPr lang="cs-CZ" b="1" dirty="0"/>
              <a:t>využití pedagogické diagnostiky </a:t>
            </a:r>
            <a:br>
              <a:rPr lang="cs-CZ" b="1" dirty="0"/>
            </a:br>
            <a:r>
              <a:rPr lang="cs-CZ" dirty="0"/>
              <a:t>v mateřských školách</a:t>
            </a:r>
          </a:p>
          <a:p>
            <a:pPr marL="457200" lvl="1" indent="-457200">
              <a:buFont typeface="+mj-lt"/>
              <a:buAutoNum type="arabicPeriod"/>
            </a:pPr>
            <a:r>
              <a:rPr lang="cs-CZ" dirty="0"/>
              <a:t>Zaměřit se na přetrvávající vysoký počet </a:t>
            </a:r>
            <a:r>
              <a:rPr lang="cs-CZ" b="1" dirty="0"/>
              <a:t>dětí </a:t>
            </a:r>
            <a:br>
              <a:rPr lang="cs-CZ" b="1" dirty="0"/>
            </a:br>
            <a:r>
              <a:rPr lang="cs-CZ" b="1" dirty="0"/>
              <a:t>s odkladem školní docházky</a:t>
            </a:r>
          </a:p>
          <a:p>
            <a:pPr marL="457200" lvl="1" indent="-457200">
              <a:buFont typeface="+mj-lt"/>
              <a:buAutoNum type="arabicPeriod"/>
            </a:pPr>
            <a:r>
              <a:rPr lang="cs-CZ" dirty="0"/>
              <a:t>Podporovat vzdělávání rostoucího počtu </a:t>
            </a:r>
            <a:r>
              <a:rPr lang="cs-CZ" b="1" dirty="0"/>
              <a:t>dětí </a:t>
            </a:r>
            <a:br>
              <a:rPr lang="cs-CZ" b="1" dirty="0"/>
            </a:br>
            <a:r>
              <a:rPr lang="cs-CZ" b="1" dirty="0"/>
              <a:t>s odlišným mateřským jazykem</a:t>
            </a:r>
            <a:r>
              <a:rPr lang="cs-CZ" dirty="0"/>
              <a:t> v MŠ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Opatření k podpoře předškolního vzdělávání</a:t>
            </a:r>
          </a:p>
        </p:txBody>
      </p:sp>
      <p:pic>
        <p:nvPicPr>
          <p:cNvPr id="7" name="Picture 2" descr="S:\_C_DRIVE\Projects\MŠMT\2021-06-29-036 Prezentace\imgs\S2030_white.png">
            <a:extLst>
              <a:ext uri="{FF2B5EF4-FFF2-40B4-BE49-F238E27FC236}">
                <a16:creationId xmlns:a16="http://schemas.microsoft.com/office/drawing/2014/main" id="{39B34284-215C-4D82-9528-E2D9E4798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726" y="724657"/>
            <a:ext cx="1233286" cy="90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856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82A6AD36-F22E-43ED-AA9A-26263D0A8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Odstranění objektivní finanční bariéry bránící v přístupu ke vzdělávání </a:t>
            </a:r>
          </a:p>
          <a:p>
            <a:pPr lvl="1" algn="just"/>
            <a:r>
              <a:rPr lang="cs-CZ" dirty="0"/>
              <a:t>Dotace na úhradu celodenního stravného pro děti ze socioekonomicky znevýhodněného prostředí v Karlovarském a Ústeckém kraji </a:t>
            </a:r>
          </a:p>
          <a:p>
            <a:pPr lvl="1" algn="just"/>
            <a:r>
              <a:rPr lang="cs-CZ" dirty="0"/>
              <a:t>Aktivní práce s rodinami jejichž děti nenavštěvují předškolní vzdělávání – spolupráce s NNO, sociálními službami</a:t>
            </a:r>
          </a:p>
          <a:p>
            <a:endParaRPr lang="cs-CZ" b="1" dirty="0"/>
          </a:p>
          <a:p>
            <a:r>
              <a:rPr lang="cs-CZ" b="1" dirty="0"/>
              <a:t>Podpora spolupráce rodiny a školy</a:t>
            </a:r>
          </a:p>
          <a:p>
            <a:pPr lvl="1"/>
            <a:r>
              <a:rPr lang="cs-CZ" dirty="0"/>
              <a:t>Posílení case managementu při práci s rizikovými rodinami a znevýhodněnými dětmi </a:t>
            </a:r>
          </a:p>
          <a:p>
            <a:pPr lvl="1" algn="just"/>
            <a:r>
              <a:rPr lang="cs-CZ" dirty="0"/>
              <a:t>Metodika komunikace se zákonnými zástupci dětí ohrožených školním neúspěchem včetně příkladů dobré praxe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23F3F1E-E270-40A3-8D52-E428BF910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4D46C4A-63F3-43B3-A6D2-69D02050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Zvýšení účasti na předškolním vzdělávání</a:t>
            </a:r>
            <a:br>
              <a:rPr lang="cs-CZ" b="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EF22EA8-25AA-4C58-8AC7-E37A9D138D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72799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0A1A529-BE31-456A-9080-DB2AE4E6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87" y="2133599"/>
            <a:ext cx="9076303" cy="3993983"/>
          </a:xfrm>
        </p:spPr>
        <p:txBody>
          <a:bodyPr/>
          <a:lstStyle/>
          <a:p>
            <a:pPr lvl="1" algn="just"/>
            <a:r>
              <a:rPr lang="cs-CZ" dirty="0"/>
              <a:t>Kontinuální nárůst podílu 5 letých dětí v mateřských školách              po zavedení povinného předškolního vzdělávání ve strukturálně postižených regionech.</a:t>
            </a:r>
          </a:p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t>5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Zvýšení účasti na předškolním vzdělávání</a:t>
            </a:r>
            <a:br>
              <a:rPr lang="cs-CZ" sz="2800" b="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sz="24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05D9E8-AF45-4080-B3F3-44A24D892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3" t="22816" r="27935" b="17041"/>
          <a:stretch/>
        </p:blipFill>
        <p:spPr>
          <a:xfrm>
            <a:off x="838622" y="3429794"/>
            <a:ext cx="5372391" cy="26977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EA4183B-1286-454F-B225-F077FDB09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66" t="12923" r="8062" b="6380"/>
          <a:stretch/>
        </p:blipFill>
        <p:spPr>
          <a:xfrm>
            <a:off x="6211013" y="3312151"/>
            <a:ext cx="3257226" cy="269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53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18817AF-FC01-475F-9493-B269752AD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BB5708-B674-40AF-B215-73B2FA08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DBBD2B-1A01-4D04-8119-A27A18875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analýza volných míst v mateřských školách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08F747F-6E6A-4C71-8D5D-DA73A8174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1</a:t>
            </a:r>
          </a:p>
        </p:txBody>
      </p:sp>
      <p:graphicFrame>
        <p:nvGraphicFramePr>
          <p:cNvPr id="7" name="Zástupný symbol pro obsah 4">
            <a:extLst>
              <a:ext uri="{FF2B5EF4-FFF2-40B4-BE49-F238E27FC236}">
                <a16:creationId xmlns:a16="http://schemas.microsoft.com/office/drawing/2014/main" id="{33C269FC-D2C9-48B6-BC62-EDA3222279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574965"/>
              </p:ext>
            </p:extLst>
          </p:nvPr>
        </p:nvGraphicFramePr>
        <p:xfrm>
          <a:off x="474663" y="2133597"/>
          <a:ext cx="9397999" cy="3716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4916">
                  <a:extLst>
                    <a:ext uri="{9D8B030D-6E8A-4147-A177-3AD203B41FA5}">
                      <a16:colId xmlns:a16="http://schemas.microsoft.com/office/drawing/2014/main" val="1426013412"/>
                    </a:ext>
                  </a:extLst>
                </a:gridCol>
                <a:gridCol w="1741183">
                  <a:extLst>
                    <a:ext uri="{9D8B030D-6E8A-4147-A177-3AD203B41FA5}">
                      <a16:colId xmlns:a16="http://schemas.microsoft.com/office/drawing/2014/main" val="170432864"/>
                    </a:ext>
                  </a:extLst>
                </a:gridCol>
                <a:gridCol w="1137047">
                  <a:extLst>
                    <a:ext uri="{9D8B030D-6E8A-4147-A177-3AD203B41FA5}">
                      <a16:colId xmlns:a16="http://schemas.microsoft.com/office/drawing/2014/main" val="822641784"/>
                    </a:ext>
                  </a:extLst>
                </a:gridCol>
                <a:gridCol w="1397422">
                  <a:extLst>
                    <a:ext uri="{9D8B030D-6E8A-4147-A177-3AD203B41FA5}">
                      <a16:colId xmlns:a16="http://schemas.microsoft.com/office/drawing/2014/main" val="293792796"/>
                    </a:ext>
                  </a:extLst>
                </a:gridCol>
                <a:gridCol w="1428577">
                  <a:extLst>
                    <a:ext uri="{9D8B030D-6E8A-4147-A177-3AD203B41FA5}">
                      <a16:colId xmlns:a16="http://schemas.microsoft.com/office/drawing/2014/main" val="819823229"/>
                    </a:ext>
                  </a:extLst>
                </a:gridCol>
                <a:gridCol w="1348854">
                  <a:extLst>
                    <a:ext uri="{9D8B030D-6E8A-4147-A177-3AD203B41FA5}">
                      <a16:colId xmlns:a16="http://schemas.microsoft.com/office/drawing/2014/main" val="3145757037"/>
                    </a:ext>
                  </a:extLst>
                </a:gridCol>
              </a:tblGrid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Název kraje v ČR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počet dětí v MŠ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podíl v 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kapacita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volných míst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naplněnost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extLst>
                  <a:ext uri="{0D108BD9-81ED-4DB2-BD59-A6C34878D82A}">
                    <a16:rowId xmlns:a16="http://schemas.microsoft.com/office/drawing/2014/main" val="2655587786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Hlavní město Praha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42 578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(11,9 %)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47 432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4 854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89,8 %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extLst>
                  <a:ext uri="{0D108BD9-81ED-4DB2-BD59-A6C34878D82A}">
                    <a16:rowId xmlns:a16="http://schemas.microsoft.com/office/drawing/2014/main" val="662486274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Středočeský kraj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51 197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(14,3 %)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55 349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4 152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92,5 %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extLst>
                  <a:ext uri="{0D108BD9-81ED-4DB2-BD59-A6C34878D82A}">
                    <a16:rowId xmlns:a16="http://schemas.microsoft.com/office/drawing/2014/main" val="219281844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Jihočeský kraj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22 651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(6,3 %)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26 408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3 757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85,8 %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extLst>
                  <a:ext uri="{0D108BD9-81ED-4DB2-BD59-A6C34878D82A}">
                    <a16:rowId xmlns:a16="http://schemas.microsoft.com/office/drawing/2014/main" val="447660719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Plzeňský kraj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18 789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(5,3 %)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21 485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2 696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87,5 %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extLst>
                  <a:ext uri="{0D108BD9-81ED-4DB2-BD59-A6C34878D82A}">
                    <a16:rowId xmlns:a16="http://schemas.microsoft.com/office/drawing/2014/main" val="736620014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Karlovarský kraj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8 341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(2,3 %)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10 422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2 081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80,0 %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extLst>
                  <a:ext uri="{0D108BD9-81ED-4DB2-BD59-A6C34878D82A}">
                    <a16:rowId xmlns:a16="http://schemas.microsoft.com/office/drawing/2014/main" val="2558246377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Ústecký kraj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24 230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(6,8 %)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28 961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4 731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83,7 %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extLst>
                  <a:ext uri="{0D108BD9-81ED-4DB2-BD59-A6C34878D82A}">
                    <a16:rowId xmlns:a16="http://schemas.microsoft.com/office/drawing/2014/main" val="3924014022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Liberecký kraj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14 962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(4,2 %)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17 320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2 358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86,4 %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extLst>
                  <a:ext uri="{0D108BD9-81ED-4DB2-BD59-A6C34878D82A}">
                    <a16:rowId xmlns:a16="http://schemas.microsoft.com/office/drawing/2014/main" val="1346166252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Královéhradecký kraj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18 311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(5,1 %)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21 303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2 992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86,0 %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extLst>
                  <a:ext uri="{0D108BD9-81ED-4DB2-BD59-A6C34878D82A}">
                    <a16:rowId xmlns:a16="http://schemas.microsoft.com/office/drawing/2014/main" val="2196731767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Pardubický kraj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17 897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(5,0 %)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20 621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2 724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86,8 %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extLst>
                  <a:ext uri="{0D108BD9-81ED-4DB2-BD59-A6C34878D82A}">
                    <a16:rowId xmlns:a16="http://schemas.microsoft.com/office/drawing/2014/main" val="2836299968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Kraj Vysočina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17 527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(4,9 %)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20 604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3 077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85,1 %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extLst>
                  <a:ext uri="{0D108BD9-81ED-4DB2-BD59-A6C34878D82A}">
                    <a16:rowId xmlns:a16="http://schemas.microsoft.com/office/drawing/2014/main" val="4181174841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Jihomoravský kraj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41 058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(11,5 %)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46 473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5 415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88,3 %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extLst>
                  <a:ext uri="{0D108BD9-81ED-4DB2-BD59-A6C34878D82A}">
                    <a16:rowId xmlns:a16="http://schemas.microsoft.com/office/drawing/2014/main" val="2754142446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Olomoucký kraj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22 249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(6,2 %)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26 983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4 734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82,5 %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extLst>
                  <a:ext uri="{0D108BD9-81ED-4DB2-BD59-A6C34878D82A}">
                    <a16:rowId xmlns:a16="http://schemas.microsoft.com/office/drawing/2014/main" val="555121927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Zlínský kraj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19 735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(5,5 %)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22 961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3 226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86,0 %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extLst>
                  <a:ext uri="{0D108BD9-81ED-4DB2-BD59-A6C34878D82A}">
                    <a16:rowId xmlns:a16="http://schemas.microsoft.com/office/drawing/2014/main" val="1334320112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Moravskoslezský kraj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38 073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(10,6 %)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44 707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6 634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85,2 %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908392"/>
                  </a:ext>
                </a:extLst>
              </a:tr>
              <a:tr h="2417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Celkem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357 598 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(100,0 %)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411 029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53 431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Ø 87,0 %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89" marR="5788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054087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204C4F63-67B5-47E8-AC34-1353BED7B69F}"/>
              </a:ext>
            </a:extLst>
          </p:cNvPr>
          <p:cNvSpPr txBox="1"/>
          <p:nvPr/>
        </p:nvSpPr>
        <p:spPr>
          <a:xfrm>
            <a:off x="4259002" y="5862591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Mateřské školy v ČR jsou v průměru naplněny ze 87 %. </a:t>
            </a:r>
          </a:p>
        </p:txBody>
      </p:sp>
    </p:spTree>
    <p:extLst>
      <p:ext uri="{BB962C8B-B14F-4D97-AF65-F5344CB8AC3E}">
        <p14:creationId xmlns:p14="http://schemas.microsoft.com/office/powerpoint/2010/main" val="486335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B557514-9C2F-4612-BB50-DDEAEF05E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b="1" dirty="0"/>
              <a:t>Zajištění potřebných kapacit</a:t>
            </a:r>
            <a:r>
              <a:rPr lang="cs-CZ" dirty="0"/>
              <a:t>  </a:t>
            </a:r>
          </a:p>
          <a:p>
            <a:pPr lvl="1" algn="just"/>
            <a:r>
              <a:rPr lang="cs-CZ" dirty="0"/>
              <a:t>Podporovat zřizovatele při naplnění zákonné povinnosti zajistit potřebné kapacity předškolního vzdělávání zejména prostřednictvím správného nastavení kritérií a podmínek dotačních programů a výzev IROP 2021 - 2027 a ve spolupráci s MAS a realizátory MAP</a:t>
            </a:r>
          </a:p>
          <a:p>
            <a:pPr marL="0" lvl="1" indent="0" algn="just">
              <a:buNone/>
            </a:pPr>
            <a:endParaRPr lang="cs-CZ" b="1" dirty="0"/>
          </a:p>
          <a:p>
            <a:pPr lvl="1" algn="just"/>
            <a:r>
              <a:rPr lang="cs-CZ" dirty="0"/>
              <a:t>Celkově je ze specifického cíle – vzdělávání IROP v programovém období 2014 – 2020 k 31. 12. 2020 podpořeno 308 projektů předškolního vzdělávání v hodnotě 5,1 mld. Kč dotace z EU (6 mld. Kč celkové způsobilé výdaje). 207 projektů je již dokončeno, dalších 101 projektů   je ve fázi realizace (očekávané dokončení realizace v roce 2021 či 2022).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BB5708-B674-40AF-B215-73B2FA08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DBBD2B-1A01-4D04-8119-A27A18875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/>
              <a:t>Zvýšení účasti na předškolním vzdělávání</a:t>
            </a:r>
            <a:br>
              <a:rPr lang="cs-CZ" sz="2800" b="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sz="2800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08F747F-6E6A-4C71-8D5D-DA73A8174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23081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32D740F-9FD3-4DD3-B84C-D5B50EAF1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BB5708-B674-40AF-B215-73B2FA08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DBBD2B-1A01-4D04-8119-A27A18875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Integrovaný regionální operační program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08F747F-6E6A-4C71-8D5D-DA73A8174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1</a:t>
            </a: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F5EDBA76-2588-4D5E-A5A9-7F24E801F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917941"/>
              </p:ext>
            </p:extLst>
          </p:nvPr>
        </p:nvGraphicFramePr>
        <p:xfrm>
          <a:off x="485749" y="2151544"/>
          <a:ext cx="9480546" cy="397604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07802">
                  <a:extLst>
                    <a:ext uri="{9D8B030D-6E8A-4147-A177-3AD203B41FA5}">
                      <a16:colId xmlns:a16="http://schemas.microsoft.com/office/drawing/2014/main" val="891573969"/>
                    </a:ext>
                  </a:extLst>
                </a:gridCol>
                <a:gridCol w="1507802">
                  <a:extLst>
                    <a:ext uri="{9D8B030D-6E8A-4147-A177-3AD203B41FA5}">
                      <a16:colId xmlns:a16="http://schemas.microsoft.com/office/drawing/2014/main" val="2393943672"/>
                    </a:ext>
                  </a:extLst>
                </a:gridCol>
                <a:gridCol w="1383872">
                  <a:extLst>
                    <a:ext uri="{9D8B030D-6E8A-4147-A177-3AD203B41FA5}">
                      <a16:colId xmlns:a16="http://schemas.microsoft.com/office/drawing/2014/main" val="2793326954"/>
                    </a:ext>
                  </a:extLst>
                </a:gridCol>
                <a:gridCol w="846845">
                  <a:extLst>
                    <a:ext uri="{9D8B030D-6E8A-4147-A177-3AD203B41FA5}">
                      <a16:colId xmlns:a16="http://schemas.microsoft.com/office/drawing/2014/main" val="2906568760"/>
                    </a:ext>
                  </a:extLst>
                </a:gridCol>
                <a:gridCol w="846845">
                  <a:extLst>
                    <a:ext uri="{9D8B030D-6E8A-4147-A177-3AD203B41FA5}">
                      <a16:colId xmlns:a16="http://schemas.microsoft.com/office/drawing/2014/main" val="3477730090"/>
                    </a:ext>
                  </a:extLst>
                </a:gridCol>
                <a:gridCol w="846845">
                  <a:extLst>
                    <a:ext uri="{9D8B030D-6E8A-4147-A177-3AD203B41FA5}">
                      <a16:colId xmlns:a16="http://schemas.microsoft.com/office/drawing/2014/main" val="273243562"/>
                    </a:ext>
                  </a:extLst>
                </a:gridCol>
                <a:gridCol w="846845">
                  <a:extLst>
                    <a:ext uri="{9D8B030D-6E8A-4147-A177-3AD203B41FA5}">
                      <a16:colId xmlns:a16="http://schemas.microsoft.com/office/drawing/2014/main" val="2570700791"/>
                    </a:ext>
                  </a:extLst>
                </a:gridCol>
                <a:gridCol w="846845">
                  <a:extLst>
                    <a:ext uri="{9D8B030D-6E8A-4147-A177-3AD203B41FA5}">
                      <a16:colId xmlns:a16="http://schemas.microsoft.com/office/drawing/2014/main" val="961616959"/>
                    </a:ext>
                  </a:extLst>
                </a:gridCol>
                <a:gridCol w="846845">
                  <a:extLst>
                    <a:ext uri="{9D8B030D-6E8A-4147-A177-3AD203B41FA5}">
                      <a16:colId xmlns:a16="http://schemas.microsoft.com/office/drawing/2014/main" val="2894156571"/>
                    </a:ext>
                  </a:extLst>
                </a:gridCol>
              </a:tblGrid>
              <a:tr h="231271">
                <a:tc rowSpan="2">
                  <a:txBody>
                    <a:bodyPr/>
                    <a:lstStyle/>
                    <a:p>
                      <a:pPr algn="ctr" rtl="0" fontAlgn="base"/>
                      <a:r>
                        <a:rPr lang="cs-CZ" sz="800" dirty="0">
                          <a:solidFill>
                            <a:schemeClr val="tx1"/>
                          </a:solidFill>
                          <a:effectLst/>
                        </a:rPr>
                        <a:t>Kraj </a:t>
                      </a:r>
                      <a:endParaRPr lang="cs-CZ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2620" marR="82620" marT="41310" marB="41310" anchor="ctr">
                    <a:solidFill>
                      <a:srgbClr val="A5D0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ase"/>
                      <a:r>
                        <a:rPr lang="cs-CZ" sz="800" dirty="0">
                          <a:solidFill>
                            <a:schemeClr val="tx1"/>
                          </a:solidFill>
                          <a:effectLst/>
                        </a:rPr>
                        <a:t>Dotace z EU (EFRR) </a:t>
                      </a:r>
                      <a:endParaRPr lang="cs-CZ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2620" marR="82620" marT="41310" marB="41310" anchor="ctr">
                    <a:solidFill>
                      <a:srgbClr val="A5D0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ase"/>
                      <a:r>
                        <a:rPr lang="cs-CZ" sz="800" dirty="0">
                          <a:solidFill>
                            <a:schemeClr val="tx1"/>
                          </a:solidFill>
                          <a:effectLst/>
                        </a:rPr>
                        <a:t>Celkové způsobilé výdaje </a:t>
                      </a:r>
                      <a:endParaRPr lang="cs-CZ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2620" marR="82620" marT="41310" marB="41310" anchor="ctr">
                    <a:solidFill>
                      <a:srgbClr val="A5D0E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cs-CZ" sz="800" dirty="0">
                          <a:solidFill>
                            <a:schemeClr val="tx1"/>
                          </a:solidFill>
                          <a:effectLst/>
                        </a:rPr>
                        <a:t>Počet zařízení </a:t>
                      </a:r>
                      <a:endParaRPr lang="cs-CZ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2620" marR="82620" marT="41310" marB="41310" anchor="ctr">
                    <a:solidFill>
                      <a:srgbClr val="A5D0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cs-CZ" sz="800" dirty="0">
                          <a:solidFill>
                            <a:schemeClr val="tx1"/>
                          </a:solidFill>
                          <a:effectLst/>
                        </a:rPr>
                        <a:t>Podpořená kapacita* </a:t>
                      </a:r>
                      <a:endParaRPr lang="cs-CZ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2620" marR="82620" marT="41310" marB="41310" anchor="ctr">
                    <a:solidFill>
                      <a:srgbClr val="A5D0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cs-CZ" sz="800">
                          <a:solidFill>
                            <a:schemeClr val="tx1"/>
                          </a:solidFill>
                          <a:effectLst/>
                        </a:rPr>
                        <a:t>Kapacita určená pro děti do 3 let </a:t>
                      </a:r>
                      <a:endParaRPr lang="cs-CZ" sz="1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2620" marR="82620" marT="41310" marB="41310" anchor="ctr">
                    <a:solidFill>
                      <a:srgbClr val="A5D0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470026"/>
                  </a:ext>
                </a:extLst>
              </a:tr>
              <a:tr h="50697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s-CZ" sz="800" dirty="0">
                          <a:solidFill>
                            <a:schemeClr val="tx1"/>
                          </a:solidFill>
                          <a:effectLst/>
                        </a:rPr>
                        <a:t>Cílová Hodnota </a:t>
                      </a:r>
                      <a:endParaRPr lang="cs-CZ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2620" marR="82620" marT="41310" marB="41310" anchor="ctr">
                    <a:solidFill>
                      <a:srgbClr val="A5D0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s-CZ" sz="800" dirty="0">
                          <a:solidFill>
                            <a:schemeClr val="tx1"/>
                          </a:solidFill>
                          <a:effectLst/>
                        </a:rPr>
                        <a:t>Dosažená hodnota k 31. 12. 2020 </a:t>
                      </a:r>
                      <a:endParaRPr lang="cs-CZ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2620" marR="82620" marT="41310" marB="41310" anchor="ctr">
                    <a:solidFill>
                      <a:srgbClr val="A5D0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s-CZ" sz="800" dirty="0">
                          <a:solidFill>
                            <a:schemeClr val="tx1"/>
                          </a:solidFill>
                          <a:effectLst/>
                        </a:rPr>
                        <a:t>Cílová Hodnota </a:t>
                      </a:r>
                      <a:endParaRPr lang="cs-CZ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2620" marR="82620" marT="41310" marB="41310" anchor="ctr">
                    <a:solidFill>
                      <a:srgbClr val="A5D0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s-CZ" sz="800" dirty="0">
                          <a:solidFill>
                            <a:schemeClr val="tx1"/>
                          </a:solidFill>
                          <a:effectLst/>
                        </a:rPr>
                        <a:t>Dosažená hodnota k 31. 12. 2020 </a:t>
                      </a:r>
                      <a:endParaRPr lang="cs-CZ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2620" marR="82620" marT="41310" marB="41310" anchor="ctr">
                    <a:solidFill>
                      <a:srgbClr val="A5D0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s-CZ" sz="800" dirty="0">
                          <a:solidFill>
                            <a:schemeClr val="tx1"/>
                          </a:solidFill>
                          <a:effectLst/>
                        </a:rPr>
                        <a:t>Cílová Hodnota </a:t>
                      </a:r>
                      <a:endParaRPr lang="cs-CZ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2620" marR="82620" marT="41310" marB="41310" anchor="ctr">
                    <a:solidFill>
                      <a:srgbClr val="A5D0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cs-CZ" sz="800" dirty="0">
                          <a:solidFill>
                            <a:schemeClr val="tx1"/>
                          </a:solidFill>
                          <a:effectLst/>
                        </a:rPr>
                        <a:t>Dosažená hodnota k 31. 12. 2020 </a:t>
                      </a:r>
                      <a:endParaRPr lang="cs-CZ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2620" marR="82620" marT="41310" marB="41310" anchor="ctr">
                    <a:solidFill>
                      <a:srgbClr val="A5D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712150"/>
                  </a:ext>
                </a:extLst>
              </a:tr>
              <a:tr h="231271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800" dirty="0">
                          <a:effectLst/>
                        </a:rPr>
                        <a:t>Jihočeský kraj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359 141 332 Kč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422 519 214 Kč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26 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21 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1 296 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1 082 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191 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159 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extLst>
                  <a:ext uri="{0D108BD9-81ED-4DB2-BD59-A6C34878D82A}">
                    <a16:rowId xmlns:a16="http://schemas.microsoft.com/office/drawing/2014/main" val="2247037803"/>
                  </a:ext>
                </a:extLst>
              </a:tr>
              <a:tr h="231271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800">
                          <a:effectLst/>
                        </a:rPr>
                        <a:t>Jihomoravský kraj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726 741 646 Kč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854 990 172 Kč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47 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32 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2 781 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2 054 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370 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213 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extLst>
                  <a:ext uri="{0D108BD9-81ED-4DB2-BD59-A6C34878D82A}">
                    <a16:rowId xmlns:a16="http://schemas.microsoft.com/office/drawing/2014/main" val="1002773410"/>
                  </a:ext>
                </a:extLst>
              </a:tr>
              <a:tr h="231271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800">
                          <a:effectLst/>
                        </a:rPr>
                        <a:t>Karlovarský kraj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0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0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0 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0 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0 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0 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0 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0 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extLst>
                  <a:ext uri="{0D108BD9-81ED-4DB2-BD59-A6C34878D82A}">
                    <a16:rowId xmlns:a16="http://schemas.microsoft.com/office/drawing/2014/main" val="2779953045"/>
                  </a:ext>
                </a:extLst>
              </a:tr>
              <a:tr h="231271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800">
                          <a:effectLst/>
                        </a:rPr>
                        <a:t>Kraj Vysočina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384 734 706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452 629 065 Kč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21 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13 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1 162 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637 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192 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80 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extLst>
                  <a:ext uri="{0D108BD9-81ED-4DB2-BD59-A6C34878D82A}">
                    <a16:rowId xmlns:a16="http://schemas.microsoft.com/office/drawing/2014/main" val="251975743"/>
                  </a:ext>
                </a:extLst>
              </a:tr>
              <a:tr h="231271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800">
                          <a:effectLst/>
                        </a:rPr>
                        <a:t>Královéhradecký kraj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108 875 464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128 088 782 Kč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9 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6 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390 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260 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92 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72 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extLst>
                  <a:ext uri="{0D108BD9-81ED-4DB2-BD59-A6C34878D82A}">
                    <a16:rowId xmlns:a16="http://schemas.microsoft.com/office/drawing/2014/main" val="1354631173"/>
                  </a:ext>
                </a:extLst>
              </a:tr>
              <a:tr h="231271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800">
                          <a:effectLst/>
                        </a:rPr>
                        <a:t>Liberecký kraj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494 263 658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581 486 657 Kč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24 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15 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1 447 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654 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238 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129 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extLst>
                  <a:ext uri="{0D108BD9-81ED-4DB2-BD59-A6C34878D82A}">
                    <a16:rowId xmlns:a16="http://schemas.microsoft.com/office/drawing/2014/main" val="494569220"/>
                  </a:ext>
                </a:extLst>
              </a:tr>
              <a:tr h="231271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800">
                          <a:effectLst/>
                        </a:rPr>
                        <a:t>Moravskoslezský kraj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337 056 490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396 537 048 Kč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27 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17 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1 323 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788 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320 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272 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extLst>
                  <a:ext uri="{0D108BD9-81ED-4DB2-BD59-A6C34878D82A}">
                    <a16:rowId xmlns:a16="http://schemas.microsoft.com/office/drawing/2014/main" val="2218678948"/>
                  </a:ext>
                </a:extLst>
              </a:tr>
              <a:tr h="231271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800">
                          <a:effectLst/>
                        </a:rPr>
                        <a:t>Olomoucký kraj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555 824 109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653 910 717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43 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35 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1 996 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1 506 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402 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250 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extLst>
                  <a:ext uri="{0D108BD9-81ED-4DB2-BD59-A6C34878D82A}">
                    <a16:rowId xmlns:a16="http://schemas.microsoft.com/office/drawing/2014/main" val="891281338"/>
                  </a:ext>
                </a:extLst>
              </a:tr>
              <a:tr h="231271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800">
                          <a:effectLst/>
                        </a:rPr>
                        <a:t>Pardubický kraj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230 822 186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271 555 513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11 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8 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747 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566 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98 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53 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extLst>
                  <a:ext uri="{0D108BD9-81ED-4DB2-BD59-A6C34878D82A}">
                    <a16:rowId xmlns:a16="http://schemas.microsoft.com/office/drawing/2014/main" val="3653268775"/>
                  </a:ext>
                </a:extLst>
              </a:tr>
              <a:tr h="231271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800">
                          <a:effectLst/>
                        </a:rPr>
                        <a:t>Plzeňský kraj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118 838 405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139 809 888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6 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5 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446 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399 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45 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10 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extLst>
                  <a:ext uri="{0D108BD9-81ED-4DB2-BD59-A6C34878D82A}">
                    <a16:rowId xmlns:a16="http://schemas.microsoft.com/office/drawing/2014/main" val="3696141180"/>
                  </a:ext>
                </a:extLst>
              </a:tr>
              <a:tr h="231271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800" dirty="0">
                          <a:effectLst/>
                        </a:rPr>
                        <a:t>Středočeský kraj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1 373 218 303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1 615 550 945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75 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49 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4 058 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2 489 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528 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133 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extLst>
                  <a:ext uri="{0D108BD9-81ED-4DB2-BD59-A6C34878D82A}">
                    <a16:rowId xmlns:a16="http://schemas.microsoft.com/office/drawing/2014/main" val="3889452971"/>
                  </a:ext>
                </a:extLst>
              </a:tr>
              <a:tr h="231271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800">
                          <a:effectLst/>
                        </a:rPr>
                        <a:t>Ústecký kraj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217 107 985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255 421 159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13 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8 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757 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437 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183 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129 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extLst>
                  <a:ext uri="{0D108BD9-81ED-4DB2-BD59-A6C34878D82A}">
                    <a16:rowId xmlns:a16="http://schemas.microsoft.com/office/drawing/2014/main" val="3840819577"/>
                  </a:ext>
                </a:extLst>
              </a:tr>
              <a:tr h="231271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800">
                          <a:effectLst/>
                        </a:rPr>
                        <a:t>Zlínský kraj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193 963 699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228 192 588 Kč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12 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7 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745 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>
                          <a:effectLst/>
                        </a:rPr>
                        <a:t>326 </a:t>
                      </a:r>
                      <a:endParaRPr lang="cs-CZ" sz="1400" b="0" i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100 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77 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/>
                </a:tc>
                <a:extLst>
                  <a:ext uri="{0D108BD9-81ED-4DB2-BD59-A6C34878D82A}">
                    <a16:rowId xmlns:a16="http://schemas.microsoft.com/office/drawing/2014/main" val="4130114300"/>
                  </a:ext>
                </a:extLst>
              </a:tr>
              <a:tr h="231271">
                <a:tc>
                  <a:txBody>
                    <a:bodyPr/>
                    <a:lstStyle/>
                    <a:p>
                      <a:pPr algn="l" rtl="0" fontAlgn="base"/>
                      <a:r>
                        <a:rPr lang="cs-CZ" sz="800" dirty="0">
                          <a:effectLst/>
                        </a:rPr>
                        <a:t>ČR celkem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>
                    <a:solidFill>
                      <a:srgbClr val="61B4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5 100 587 984 Kč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>
                    <a:solidFill>
                      <a:srgbClr val="61B4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6 000 691 747 Kč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>
                    <a:solidFill>
                      <a:srgbClr val="61B4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314 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>
                    <a:solidFill>
                      <a:srgbClr val="61B4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216 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>
                    <a:solidFill>
                      <a:srgbClr val="61B4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17 148 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>
                    <a:solidFill>
                      <a:srgbClr val="61B4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11 198 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>
                    <a:solidFill>
                      <a:srgbClr val="61B4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2 759 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>
                    <a:solidFill>
                      <a:srgbClr val="61B4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cs-CZ" sz="800" dirty="0">
                          <a:effectLst/>
                        </a:rPr>
                        <a:t>1 577 </a:t>
                      </a:r>
                      <a:endParaRPr lang="cs-CZ" sz="1400" b="0" i="0" dirty="0">
                        <a:effectLst/>
                      </a:endParaRPr>
                    </a:p>
                  </a:txBody>
                  <a:tcPr marL="82620" marR="82620" marT="41310" marB="41310" anchor="b">
                    <a:solidFill>
                      <a:srgbClr val="61B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19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294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0A1A529-BE31-456A-9080-DB2AE4E6A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cs-CZ" dirty="0"/>
              <a:t>Navrhovaná opatření Technologické agentury České republiky (dále jen TA ČR) pro zvýšení docházky, především dětí ze sociálně vyloučených lokalit jsou:</a:t>
            </a:r>
          </a:p>
          <a:p>
            <a:pPr lvl="2"/>
            <a:r>
              <a:rPr lang="cs-CZ" sz="2400" dirty="0"/>
              <a:t>Volná místa v mateřské škole</a:t>
            </a:r>
          </a:p>
          <a:p>
            <a:pPr lvl="2"/>
            <a:r>
              <a:rPr lang="cs-CZ" sz="2400" dirty="0"/>
              <a:t>Bezplatná docházka do mateřské školy</a:t>
            </a:r>
          </a:p>
          <a:p>
            <a:pPr lvl="2"/>
            <a:r>
              <a:rPr lang="cs-CZ" sz="2400" dirty="0"/>
              <a:t>Terénní pracovník (vyhledávání dětí, které nenastoupily v povinnému předškolnímu vzdělávání)</a:t>
            </a:r>
          </a:p>
          <a:p>
            <a:pPr lvl="2"/>
            <a:r>
              <a:rPr lang="cs-CZ" sz="2400" dirty="0"/>
              <a:t>Menší počet dětí ve třídě</a:t>
            </a:r>
          </a:p>
          <a:p>
            <a:pPr lvl="2"/>
            <a:r>
              <a:rPr lang="cs-CZ" sz="2400" dirty="0"/>
              <a:t>Personální podpora (speciální pedagog, logoped, asistent pedagoga, apod.)</a:t>
            </a:r>
          </a:p>
          <a:p>
            <a:pPr lvl="2"/>
            <a:r>
              <a:rPr lang="cs-CZ" sz="2400" dirty="0"/>
              <a:t>Rozvoj potřebného know-how v MŠ – pedagogická diagnostika</a:t>
            </a:r>
          </a:p>
          <a:p>
            <a:pPr lvl="2"/>
            <a:r>
              <a:rPr lang="cs-CZ" sz="2400" dirty="0"/>
              <a:t>Podpora spolupráce všech zapojených aktérů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t>9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Zvýšení účasti na předškolním vzdělávání</a:t>
            </a:r>
            <a:br>
              <a:rPr lang="cs-CZ" sz="2800" b="0" dirty="0"/>
            </a:br>
            <a:r>
              <a:rPr lang="cs-CZ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NAPLŇOVÁNÍ OPATŘENÍ</a:t>
            </a:r>
            <a:endParaRPr lang="cs-CZ" sz="2400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B5056FC-5D58-4D91-B401-01F488947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51649303"/>
      </p:ext>
    </p:extLst>
  </p:cSld>
  <p:clrMapOvr>
    <a:masterClrMapping/>
  </p:clrMapOvr>
</p:sld>
</file>

<file path=ppt/theme/theme1.xml><?xml version="1.0" encoding="utf-8"?>
<a:theme xmlns:a="http://schemas.openxmlformats.org/drawingml/2006/main" name="MŠMT Strategie 2030+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C0027A16ACD342B456C2E4C451820D" ma:contentTypeVersion="6" ma:contentTypeDescription="Vytvoří nový dokument" ma:contentTypeScope="" ma:versionID="437f968fcc89efd95e0f66bfb1d0dce1">
  <xsd:schema xmlns:xsd="http://www.w3.org/2001/XMLSchema" xmlns:xs="http://www.w3.org/2001/XMLSchema" xmlns:p="http://schemas.microsoft.com/office/2006/metadata/properties" xmlns:ns2="fd5b1783-c971-4bf6-9a5e-abb68e196317" xmlns:ns3="7e71d414-ab4e-48ab-b851-63c631179ff9" targetNamespace="http://schemas.microsoft.com/office/2006/metadata/properties" ma:root="true" ma:fieldsID="d77504675faa1ef65ff4a4fa26b0819c" ns2:_="" ns3:_="">
    <xsd:import namespace="fd5b1783-c971-4bf6-9a5e-abb68e196317"/>
    <xsd:import namespace="7e71d414-ab4e-48ab-b851-63c631179f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5b1783-c971-4bf6-9a5e-abb68e1963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71d414-ab4e-48ab-b851-63c631179ff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1E044F1-682B-4D52-97FD-7EA3034C5F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5b1783-c971-4bf6-9a5e-abb68e196317"/>
    <ds:schemaRef ds:uri="7e71d414-ab4e-48ab-b851-63c631179f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1D1CEB-DC56-4B73-98F6-2044837D31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1E31DC-909C-46DA-8355-7F91D8AAAA94}">
  <ds:schemaRefs>
    <ds:schemaRef ds:uri="http://purl.org/dc/dcmitype/"/>
    <ds:schemaRef ds:uri="fd5b1783-c971-4bf6-9a5e-abb68e196317"/>
    <ds:schemaRef ds:uri="http://purl.org/dc/terms/"/>
    <ds:schemaRef ds:uri="7e71d414-ab4e-48ab-b851-63c631179ff9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11059</TotalTime>
  <Words>2404</Words>
  <Application>Microsoft Office PowerPoint</Application>
  <PresentationFormat>Vlastní</PresentationFormat>
  <Paragraphs>454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MŠMT Strategie 2030+</vt:lpstr>
      <vt:lpstr>Strategie vzdělávací politiky ČR  do roku 2030+</vt:lpstr>
      <vt:lpstr>Naše mateřské školy</vt:lpstr>
      <vt:lpstr>Opatření k podpoře předškolního vzdělávání</vt:lpstr>
      <vt:lpstr>Zvýšení účasti na předškolním vzdělávání AKTUÁLNÍ STAV NAPLŇOVÁNÍ OPATŘENÍ</vt:lpstr>
      <vt:lpstr>Zvýšení účasti na předškolním vzdělávání AKTUÁLNÍ STAV NAPLŇOVÁNÍ OPATŘENÍ</vt:lpstr>
      <vt:lpstr>analýza volných míst v mateřských školách</vt:lpstr>
      <vt:lpstr>Zvýšení účasti na předškolním vzdělávání AKTUÁLNÍ STAV NAPLŇOVÁNÍ OPATŘENÍ</vt:lpstr>
      <vt:lpstr>Integrovaný regionální operační program</vt:lpstr>
      <vt:lpstr>Zvýšení účasti na předškolním vzdělávání AKTUÁLNÍ STAV NAPLŇOVÁNÍ OPATŘENÍ</vt:lpstr>
      <vt:lpstr>Zvýšení účasti na předškolním vzdělávání Budoucí naplňování opatření</vt:lpstr>
      <vt:lpstr>Systematické sledování pokroků u dětí AKTUÁLNÍ STAV NAPLŇOVÁNÍ OPATŘENÍ</vt:lpstr>
      <vt:lpstr>Systematické sledování pokroků u dětí AKTUÁLNÍ STAV NAPLŇOVÁNÍ OPATŘENÍ</vt:lpstr>
      <vt:lpstr>Systematické sledování pokroků u dětí AKTUÁLNÍ STAV NAPLŇOVÁNÍ OPATŘENÍ</vt:lpstr>
      <vt:lpstr>Systematické sledování pokroků u dětí AKTUÁLNÍ STAV NAPLŇOVÁNÍ OPATŘENÍ</vt:lpstr>
      <vt:lpstr>Systematické sledování pokroků u dětí AKTUÁLNÍ STAV NAPLŇOVÁNÍ OPATŘENÍ</vt:lpstr>
      <vt:lpstr>Systematické sledování pokroků u dětí Budoucí naplňování opatření</vt:lpstr>
      <vt:lpstr>PEDAGOGICKÁ DIAGNOSTIKA AKTUÁLNÍ STAV NAPLŇOVÁNÍ OPATŘENÍ</vt:lpstr>
      <vt:lpstr>PEDAGOGICKÁ DIAGNOSTIKA AKTUÁLNÍ STAV NAPLŇOVÁNÍ OPATŘENÍ</vt:lpstr>
      <vt:lpstr>Systematické sledování pokroků u dětí Budoucí naplňování opatření</vt:lpstr>
      <vt:lpstr>děti s odkladem školní docházky AKTUÁLNÍ STAV NAPLŇOVÁNÍ OPATŘENÍ</vt:lpstr>
      <vt:lpstr>děti s odkladem školní docházky AKTUÁLNÍ STAV NAPLŇOVÁNÍ OPATŘENÍ</vt:lpstr>
      <vt:lpstr>děti s odkladem školní docházky AKTUÁLNÍ STAV NAPLŇOVÁNÍ OPATŘENÍ</vt:lpstr>
      <vt:lpstr>dětí s odkladem školní docházky Budoucí naplňování opatření</vt:lpstr>
      <vt:lpstr>děti s odlišným mateřským jazykem AKTUÁLNÍ STAV NAPLŇOVÁNÍ OPATŘENÍ</vt:lpstr>
      <vt:lpstr>děti s odlišným mateřským jazykem AKTUÁLNÍ STAV NAPLŇOVÁNÍ OPATŘENÍ</vt:lpstr>
      <vt:lpstr>Děkuji za pozornost</vt:lpstr>
    </vt:vector>
  </TitlesOfParts>
  <Manager>Škuta Design</Manager>
  <Company>Škuta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MŠMT Strategie 2030+ Template</dc:title>
  <dc:subject>MŠMT Strategie 2030+ Template</dc:subject>
  <dc:creator>MŠMT;Škuta Design</dc:creator>
  <cp:lastModifiedBy>Blažková Ivana</cp:lastModifiedBy>
  <cp:revision>201</cp:revision>
  <cp:lastPrinted>2021-11-10T09:23:06Z</cp:lastPrinted>
  <dcterms:created xsi:type="dcterms:W3CDTF">2021-09-22T09:13:00Z</dcterms:created>
  <dcterms:modified xsi:type="dcterms:W3CDTF">2021-11-18T07:50:18Z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0x0101000DC0027A16ACD342B456C2E4C451820D</vt:lpwstr>
  </property>
</Properties>
</file>