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923" r:id="rId2"/>
    <p:sldId id="928" r:id="rId3"/>
    <p:sldId id="939" r:id="rId4"/>
    <p:sldId id="944" r:id="rId5"/>
    <p:sldId id="941" r:id="rId6"/>
    <p:sldId id="942" r:id="rId7"/>
    <p:sldId id="945" r:id="rId8"/>
    <p:sldId id="948" r:id="rId9"/>
    <p:sldId id="943" r:id="rId10"/>
    <p:sldId id="949" r:id="rId11"/>
    <p:sldId id="933" r:id="rId12"/>
    <p:sldId id="304" r:id="rId13"/>
    <p:sldId id="904" r:id="rId14"/>
    <p:sldId id="275" r:id="rId15"/>
    <p:sldId id="628" r:id="rId16"/>
    <p:sldId id="260" r:id="rId17"/>
    <p:sldId id="257" r:id="rId18"/>
    <p:sldId id="835" r:id="rId19"/>
    <p:sldId id="906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D5E2F-C523-41BD-B1F0-80035077D2FD}" type="datetimeFigureOut">
              <a:rPr lang="sv-SE" smtClean="0"/>
              <a:t>2019-11-13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41302-3713-4902-AA1C-8F59671E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7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43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7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21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Titeltext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D6D5E9D5-64F1-4BD0-8CB6-7A98B412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A30C-2DD4-4690-A1B9-E2F473C79B2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8005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04F09FD-BAB1-4874-B365-81FA80FD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sz="135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FA2BCC-26F3-483B-8984-F19AD1D3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Ingrid Engdahl, OMEP VP for Europe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EE424E-B075-49B3-B716-301D7B86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13DD-2688-4369-B5E3-DF3D56CEC585}" type="slidenum">
              <a:rPr lang="en-US" altLang="zh-CN"/>
              <a:pPr>
                <a:defRPr/>
              </a:pPr>
              <a:t>‹#›</a:t>
            </a:fld>
            <a:endParaRPr lang="en-US" altLang="zh-CN" sz="1350"/>
          </a:p>
        </p:txBody>
      </p:sp>
    </p:spTree>
    <p:extLst>
      <p:ext uri="{BB962C8B-B14F-4D97-AF65-F5344CB8AC3E}">
        <p14:creationId xmlns:p14="http://schemas.microsoft.com/office/powerpoint/2010/main" val="87274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85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58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19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0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64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8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9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Ingrid Engdahl, OMEP VP for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D96E-0445-40B8-A26E-978C5763B1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1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eresourcebank.org/" TargetMode="External"/><Relationship Id="rId4" Type="http://schemas.openxmlformats.org/officeDocument/2006/relationships/hyperlink" Target="http://www.worldomep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omep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CCA2E-FEA4-44E8-B604-9640B744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>
                <a:solidFill>
                  <a:srgbClr val="FF0000"/>
                </a:solidFill>
              </a:rPr>
              <a:t>Children’s</a:t>
            </a:r>
            <a:r>
              <a:rPr lang="sv-SE" b="1" dirty="0">
                <a:solidFill>
                  <a:srgbClr val="FF0000"/>
                </a:solidFill>
              </a:rPr>
              <a:t> voice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0BE984-8980-4D66-A7AD-465ED434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Language, learning and the development of identity are closely linked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 preschool should therefore place great emphasis But young children have ‘100 languages’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Listening to a child’s voice means trying to understand what the child is trying to express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022C98-5F7E-4078-A4AC-63CF6167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DDB443-014A-4B80-8BBD-A9A18506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</p:spTree>
    <p:extLst>
      <p:ext uri="{BB962C8B-B14F-4D97-AF65-F5344CB8AC3E}">
        <p14:creationId xmlns:p14="http://schemas.microsoft.com/office/powerpoint/2010/main" val="29321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>
            <a:extLst>
              <a:ext uri="{FF2B5EF4-FFF2-40B4-BE49-F238E27FC236}">
                <a16:creationId xmlns:a16="http://schemas.microsoft.com/office/drawing/2014/main" id="{35116C01-3D8D-4ACA-B724-78F2E4B3D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6524"/>
            <a:ext cx="931672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      </a:t>
            </a:r>
            <a:r>
              <a:rPr lang="cs-CZ" b="1" dirty="0"/>
              <a:t>Hra a volný čas (článek 31):</a:t>
            </a:r>
            <a:r>
              <a:rPr lang="sv-SE" dirty="0"/>
              <a:t/>
            </a:r>
            <a:br>
              <a:rPr lang="sv-SE" dirty="0"/>
            </a:br>
            <a:endParaRPr lang="sv-SE" altLang="sv-SE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41BB2F-185D-41DC-8E0B-FCB9F7B7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265"/>
            <a:ext cx="7886700" cy="474408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Děti mají právo na hru, odpočinek a volný čas, který mohou trávit odpočinkem, rozšiřováním svých kulturních znalostí, sociálních dovedností či rozvíjením svého talentu.</a:t>
            </a: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sv-SE" dirty="0">
                <a:solidFill>
                  <a:schemeClr val="tx2"/>
                </a:solidFill>
              </a:rPr>
              <a:t>General </a:t>
            </a:r>
            <a:r>
              <a:rPr lang="sv-SE" dirty="0" err="1">
                <a:solidFill>
                  <a:schemeClr val="tx2"/>
                </a:solidFill>
              </a:rPr>
              <a:t>comment</a:t>
            </a:r>
            <a:r>
              <a:rPr lang="sv-SE" dirty="0">
                <a:solidFill>
                  <a:schemeClr val="tx2"/>
                </a:solidFill>
              </a:rPr>
              <a:t> 17 (2013) by the UN </a:t>
            </a:r>
            <a:r>
              <a:rPr lang="sv-SE" dirty="0" err="1">
                <a:solidFill>
                  <a:schemeClr val="tx2"/>
                </a:solidFill>
              </a:rPr>
              <a:t>Committee</a:t>
            </a:r>
            <a:r>
              <a:rPr lang="sv-SE" dirty="0">
                <a:solidFill>
                  <a:schemeClr val="tx2"/>
                </a:solidFill>
              </a:rPr>
              <a:t> in </a:t>
            </a:r>
            <a:r>
              <a:rPr lang="sv-SE" dirty="0" err="1">
                <a:solidFill>
                  <a:schemeClr val="tx2"/>
                </a:solidFill>
              </a:rPr>
              <a:t>Geneva</a:t>
            </a:r>
            <a:r>
              <a:rPr lang="sv-SE" dirty="0">
                <a:solidFill>
                  <a:schemeClr val="tx2"/>
                </a:solidFill>
              </a:rPr>
              <a:t> on the </a:t>
            </a:r>
            <a:r>
              <a:rPr lang="sv-SE" dirty="0" err="1">
                <a:solidFill>
                  <a:schemeClr val="tx2"/>
                </a:solidFill>
              </a:rPr>
              <a:t>importance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of</a:t>
            </a:r>
            <a:r>
              <a:rPr lang="sv-SE" dirty="0">
                <a:solidFill>
                  <a:schemeClr val="tx2"/>
                </a:solidFill>
              </a:rPr>
              <a:t> play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sv-SE" sz="2200" dirty="0">
              <a:solidFill>
                <a:schemeClr val="tx2"/>
              </a:solidFill>
            </a:endParaRPr>
          </a:p>
        </p:txBody>
      </p:sp>
      <p:sp>
        <p:nvSpPr>
          <p:cNvPr id="26628" name="Platshållare för sidfot 3">
            <a:extLst>
              <a:ext uri="{FF2B5EF4-FFF2-40B4-BE49-F238E27FC236}">
                <a16:creationId xmlns:a16="http://schemas.microsoft.com/office/drawing/2014/main" id="{1993EEDE-D41B-4124-A8C5-D29354084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/>
              <a:t>Ingrid Engdahl</a:t>
            </a:r>
          </a:p>
        </p:txBody>
      </p:sp>
    </p:spTree>
    <p:extLst>
      <p:ext uri="{BB962C8B-B14F-4D97-AF65-F5344CB8AC3E}">
        <p14:creationId xmlns:p14="http://schemas.microsoft.com/office/powerpoint/2010/main" val="18262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A078D2-6DB8-43FC-BDF8-C7D980AA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227619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For children, playing is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 important activity in its own right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945C0B-D706-4769-ADC2-100931C2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59702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give children time, space and peace</a:t>
            </a:r>
            <a:r>
              <a:rPr lang="en-US" dirty="0">
                <a:solidFill>
                  <a:schemeClr val="tx2"/>
                </a:solidFill>
              </a:rPr>
              <a:t> so that they can invent games, experiment and experience</a:t>
            </a: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an approach and an environment that encourages play </a:t>
            </a:r>
            <a:r>
              <a:rPr lang="en-US" dirty="0">
                <a:solidFill>
                  <a:schemeClr val="tx2"/>
                </a:solidFill>
              </a:rPr>
              <a:t>confirm the importance of play </a:t>
            </a:r>
          </a:p>
          <a:p>
            <a:r>
              <a:rPr lang="en-US" dirty="0">
                <a:solidFill>
                  <a:schemeClr val="tx2"/>
                </a:solidFill>
              </a:rPr>
              <a:t>both for </a:t>
            </a:r>
            <a:r>
              <a:rPr lang="en-US" b="1" dirty="0">
                <a:solidFill>
                  <a:schemeClr val="tx2"/>
                </a:solidFill>
              </a:rPr>
              <a:t>child-initiate play </a:t>
            </a:r>
            <a:r>
              <a:rPr lang="en-US" dirty="0">
                <a:solidFill>
                  <a:schemeClr val="tx2"/>
                </a:solidFill>
              </a:rPr>
              <a:t>and for </a:t>
            </a:r>
            <a:r>
              <a:rPr lang="en-US" b="1" dirty="0">
                <a:solidFill>
                  <a:schemeClr val="tx2"/>
                </a:solidFill>
              </a:rPr>
              <a:t>play introduced </a:t>
            </a:r>
            <a:r>
              <a:rPr lang="en-US" dirty="0">
                <a:solidFill>
                  <a:schemeClr val="tx2"/>
                </a:solidFill>
              </a:rPr>
              <a:t>by someone in the work team</a:t>
            </a:r>
            <a:endParaRPr lang="sv-SE" b="1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3E9CE1-A6CF-4D31-B876-2F6B894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00A299-A512-46D5-B135-179A96C8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</p:spTree>
    <p:extLst>
      <p:ext uri="{BB962C8B-B14F-4D97-AF65-F5344CB8AC3E}">
        <p14:creationId xmlns:p14="http://schemas.microsoft.com/office/powerpoint/2010/main" val="112502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341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v-SE" altLang="sv-SE" sz="4000" b="1" dirty="0">
                <a:solidFill>
                  <a:srgbClr val="FF0000"/>
                </a:solidFill>
              </a:rPr>
              <a:t>Play in </a:t>
            </a:r>
            <a:r>
              <a:rPr lang="sv-SE" altLang="sv-SE" sz="4000" b="1" dirty="0" err="1">
                <a:solidFill>
                  <a:srgbClr val="FF0000"/>
                </a:solidFill>
              </a:rPr>
              <a:t>education</a:t>
            </a:r>
            <a:endParaRPr lang="sv-SE" altLang="sv-SE" sz="4000" b="1" dirty="0">
              <a:solidFill>
                <a:srgbClr val="FF0000"/>
              </a:solidFill>
            </a:endParaRPr>
          </a:p>
        </p:txBody>
      </p:sp>
      <p:sp>
        <p:nvSpPr>
          <p:cNvPr id="26627" name="Platshållare för innehåll 2"/>
          <p:cNvSpPr>
            <a:spLocks noGrp="1"/>
          </p:cNvSpPr>
          <p:nvPr>
            <p:ph idx="1"/>
          </p:nvPr>
        </p:nvSpPr>
        <p:spPr>
          <a:xfrm>
            <a:off x="881856" y="1662113"/>
            <a:ext cx="7380288" cy="4260441"/>
          </a:xfrm>
        </p:spPr>
        <p:txBody>
          <a:bodyPr>
            <a:normAutofit/>
          </a:bodyPr>
          <a:lstStyle/>
          <a:p>
            <a:pPr marL="0" indent="0">
              <a:buFont typeface="Verdana" panose="020B0604030504040204" pitchFamily="34" charset="0"/>
              <a:buNone/>
            </a:pPr>
            <a:r>
              <a:rPr lang="sv-SE" altLang="sv-SE" dirty="0">
                <a:solidFill>
                  <a:schemeClr val="tx2"/>
                </a:solidFill>
              </a:rPr>
              <a:t>Research shows a </a:t>
            </a:r>
            <a:r>
              <a:rPr lang="sv-SE" altLang="sv-SE" dirty="0" err="1">
                <a:solidFill>
                  <a:schemeClr val="tx2"/>
                </a:solidFill>
              </a:rPr>
              <a:t>growing</a:t>
            </a:r>
            <a:r>
              <a:rPr lang="sv-SE" altLang="sv-SE" dirty="0">
                <a:solidFill>
                  <a:schemeClr val="tx2"/>
                </a:solidFill>
              </a:rPr>
              <a:t> </a:t>
            </a:r>
            <a:r>
              <a:rPr lang="sv-SE" altLang="sv-SE" dirty="0" err="1">
                <a:solidFill>
                  <a:schemeClr val="tx2"/>
                </a:solidFill>
              </a:rPr>
              <a:t>tendency</a:t>
            </a:r>
            <a:r>
              <a:rPr lang="sv-SE" altLang="sv-SE" dirty="0">
                <a:solidFill>
                  <a:schemeClr val="tx2"/>
                </a:solidFill>
              </a:rPr>
              <a:t> for  </a:t>
            </a:r>
          </a:p>
          <a:p>
            <a:r>
              <a:rPr lang="sv-SE" altLang="sv-SE" dirty="0">
                <a:solidFill>
                  <a:schemeClr val="tx2"/>
                </a:solidFill>
              </a:rPr>
              <a:t>Space and </a:t>
            </a:r>
            <a:r>
              <a:rPr lang="sv-SE" altLang="sv-SE" dirty="0" err="1">
                <a:solidFill>
                  <a:schemeClr val="tx2"/>
                </a:solidFill>
              </a:rPr>
              <a:t>time</a:t>
            </a:r>
            <a:r>
              <a:rPr lang="sv-SE" altLang="sv-SE" dirty="0">
                <a:solidFill>
                  <a:schemeClr val="tx2"/>
                </a:solidFill>
              </a:rPr>
              <a:t> for </a:t>
            </a:r>
            <a:r>
              <a:rPr lang="sv-SE" altLang="sv-SE" dirty="0" err="1">
                <a:solidFill>
                  <a:schemeClr val="tx2"/>
                </a:solidFill>
              </a:rPr>
              <a:t>children’s</a:t>
            </a:r>
            <a:r>
              <a:rPr lang="sv-SE" altLang="sv-SE" dirty="0">
                <a:solidFill>
                  <a:schemeClr val="tx2"/>
                </a:solidFill>
              </a:rPr>
              <a:t> play is </a:t>
            </a:r>
            <a:r>
              <a:rPr lang="sv-SE" altLang="sv-SE" dirty="0" err="1">
                <a:solidFill>
                  <a:schemeClr val="tx2"/>
                </a:solidFill>
              </a:rPr>
              <a:t>diminishing</a:t>
            </a:r>
            <a:r>
              <a:rPr lang="sv-SE" altLang="sv-SE" dirty="0">
                <a:solidFill>
                  <a:schemeClr val="tx2"/>
                </a:solidFill>
              </a:rPr>
              <a:t>, </a:t>
            </a:r>
          </a:p>
          <a:p>
            <a:r>
              <a:rPr lang="sv-SE" altLang="sv-SE" dirty="0" err="1">
                <a:solidFill>
                  <a:schemeClr val="tx2"/>
                </a:solidFill>
              </a:rPr>
              <a:t>More</a:t>
            </a:r>
            <a:r>
              <a:rPr lang="sv-SE" altLang="sv-SE" dirty="0">
                <a:solidFill>
                  <a:schemeClr val="tx2"/>
                </a:solidFill>
              </a:rPr>
              <a:t> </a:t>
            </a:r>
            <a:r>
              <a:rPr lang="sv-SE" altLang="sv-SE" dirty="0" err="1">
                <a:solidFill>
                  <a:schemeClr val="tx2"/>
                </a:solidFill>
              </a:rPr>
              <a:t>time</a:t>
            </a:r>
            <a:r>
              <a:rPr lang="sv-SE" altLang="sv-SE" dirty="0">
                <a:solidFill>
                  <a:schemeClr val="tx2"/>
                </a:solidFill>
              </a:rPr>
              <a:t> in ECE is </a:t>
            </a:r>
            <a:r>
              <a:rPr lang="sv-SE" altLang="sv-SE" dirty="0" err="1">
                <a:solidFill>
                  <a:schemeClr val="tx2"/>
                </a:solidFill>
              </a:rPr>
              <a:t>scheduled</a:t>
            </a:r>
            <a:r>
              <a:rPr lang="sv-SE" altLang="sv-SE" dirty="0">
                <a:solidFill>
                  <a:schemeClr val="tx2"/>
                </a:solidFill>
              </a:rPr>
              <a:t> by the </a:t>
            </a:r>
            <a:r>
              <a:rPr lang="sv-SE" altLang="sv-SE" dirty="0" err="1">
                <a:solidFill>
                  <a:schemeClr val="tx2"/>
                </a:solidFill>
              </a:rPr>
              <a:t>teachers</a:t>
            </a:r>
            <a:r>
              <a:rPr lang="sv-SE" altLang="sv-SE" dirty="0">
                <a:solidFill>
                  <a:schemeClr val="tx2"/>
                </a:solidFill>
              </a:rPr>
              <a:t> </a:t>
            </a:r>
          </a:p>
          <a:p>
            <a:r>
              <a:rPr lang="sv-SE" altLang="sv-SE" dirty="0" err="1">
                <a:solidFill>
                  <a:schemeClr val="tx2"/>
                </a:solidFill>
              </a:rPr>
              <a:t>Even</a:t>
            </a:r>
            <a:r>
              <a:rPr lang="sv-SE" altLang="sv-SE" dirty="0">
                <a:solidFill>
                  <a:schemeClr val="tx2"/>
                </a:solidFill>
              </a:rPr>
              <a:t> in ECE, play and </a:t>
            </a:r>
            <a:r>
              <a:rPr lang="sv-SE" altLang="sv-SE" dirty="0" err="1">
                <a:solidFill>
                  <a:schemeClr val="tx2"/>
                </a:solidFill>
              </a:rPr>
              <a:t>learning</a:t>
            </a:r>
            <a:r>
              <a:rPr lang="sv-SE" altLang="sv-SE" dirty="0">
                <a:solidFill>
                  <a:schemeClr val="tx2"/>
                </a:solidFill>
              </a:rPr>
              <a:t> </a:t>
            </a:r>
            <a:r>
              <a:rPr lang="sv-SE" altLang="sv-SE" dirty="0" err="1">
                <a:solidFill>
                  <a:schemeClr val="tx2"/>
                </a:solidFill>
              </a:rPr>
              <a:t>are</a:t>
            </a:r>
            <a:r>
              <a:rPr lang="sv-SE" altLang="sv-SE" dirty="0">
                <a:solidFill>
                  <a:schemeClr val="tx2"/>
                </a:solidFill>
              </a:rPr>
              <a:t> </a:t>
            </a:r>
            <a:r>
              <a:rPr lang="sv-SE" altLang="sv-SE" dirty="0" err="1">
                <a:solidFill>
                  <a:schemeClr val="tx2"/>
                </a:solidFill>
              </a:rPr>
              <a:t>separated</a:t>
            </a:r>
            <a:r>
              <a:rPr lang="sv-SE" altLang="sv-SE" dirty="0">
                <a:solidFill>
                  <a:schemeClr val="tx2"/>
                </a:solidFill>
              </a:rPr>
              <a:t> in </a:t>
            </a:r>
            <a:r>
              <a:rPr lang="sv-SE" altLang="sv-SE" dirty="0" err="1">
                <a:solidFill>
                  <a:schemeClr val="tx2"/>
                </a:solidFill>
              </a:rPr>
              <a:t>time</a:t>
            </a:r>
            <a:r>
              <a:rPr lang="sv-SE" altLang="sv-SE" dirty="0">
                <a:solidFill>
                  <a:schemeClr val="tx2"/>
                </a:solidFill>
              </a:rPr>
              <a:t>  </a:t>
            </a:r>
            <a:br>
              <a:rPr lang="sv-SE" altLang="sv-SE" dirty="0">
                <a:solidFill>
                  <a:schemeClr val="tx2"/>
                </a:solidFill>
              </a:rPr>
            </a:br>
            <a:r>
              <a:rPr lang="sv-SE" altLang="sv-SE" dirty="0">
                <a:solidFill>
                  <a:schemeClr val="tx2"/>
                </a:solidFill>
              </a:rPr>
              <a:t>                        (</a:t>
            </a:r>
            <a:r>
              <a:rPr lang="sv-SE" altLang="sv-SE" dirty="0" err="1">
                <a:solidFill>
                  <a:schemeClr val="tx2"/>
                </a:solidFill>
              </a:rPr>
              <a:t>Brooker</a:t>
            </a:r>
            <a:r>
              <a:rPr lang="sv-SE" altLang="sv-SE" dirty="0">
                <a:solidFill>
                  <a:schemeClr val="tx2"/>
                </a:solidFill>
              </a:rPr>
              <a:t>, Blaise &amp; Edwards, 2014</a:t>
            </a:r>
            <a:r>
              <a:rPr lang="sv-SE" altLang="sv-SE" sz="2400" dirty="0">
                <a:solidFill>
                  <a:schemeClr val="tx2"/>
                </a:solidFill>
              </a:rPr>
              <a:t>)</a:t>
            </a:r>
          </a:p>
          <a:p>
            <a:endParaRPr lang="sv-SE" altLang="sv-S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altLang="sv-SE" b="1" dirty="0">
                <a:solidFill>
                  <a:srgbClr val="FF0000"/>
                </a:solidFill>
              </a:rPr>
              <a:t>Learning </a:t>
            </a:r>
            <a:r>
              <a:rPr lang="sv-SE" altLang="sv-SE" b="1" dirty="0" err="1">
                <a:solidFill>
                  <a:srgbClr val="FF0000"/>
                </a:solidFill>
              </a:rPr>
              <a:t>through</a:t>
            </a:r>
            <a:r>
              <a:rPr lang="sv-SE" altLang="sv-SE" b="1" dirty="0">
                <a:solidFill>
                  <a:srgbClr val="FF0000"/>
                </a:solidFill>
              </a:rPr>
              <a:t> play</a:t>
            </a:r>
            <a:endParaRPr lang="sv-SE" altLang="sv-SE" sz="2400" dirty="0">
              <a:solidFill>
                <a:schemeClr val="tx2"/>
              </a:solidFill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CE2D-3EE2-48D7-8D9E-B83255F4B4C4}" type="datetime1">
              <a:rPr lang="sv-SE" smtClean="0"/>
              <a:t>2019-11-13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Svenska OMEP och SU</a:t>
            </a:r>
          </a:p>
        </p:txBody>
      </p:sp>
    </p:spTree>
    <p:extLst>
      <p:ext uri="{BB962C8B-B14F-4D97-AF65-F5344CB8AC3E}">
        <p14:creationId xmlns:p14="http://schemas.microsoft.com/office/powerpoint/2010/main" val="286918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Platshållare för sidfot 2">
            <a:extLst>
              <a:ext uri="{FF2B5EF4-FFF2-40B4-BE49-F238E27FC236}">
                <a16:creationId xmlns:a16="http://schemas.microsoft.com/office/drawing/2014/main" id="{7B4245FE-1C2A-481D-AB78-3369B157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ts val="2900"/>
              </a:lnSpc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en-US" sz="1200" dirty="0">
                <a:solidFill>
                  <a:schemeClr val="tx1"/>
                </a:solidFill>
              </a:rPr>
              <a:t>Ingrid Engdahl, OMEP VP for </a:t>
            </a:r>
            <a:r>
              <a:rPr lang="sv-SE" altLang="en-US" sz="1200" dirty="0" err="1">
                <a:solidFill>
                  <a:schemeClr val="tx1"/>
                </a:solidFill>
              </a:rPr>
              <a:t>Europe</a:t>
            </a:r>
            <a:endParaRPr lang="sv-SE" altLang="en-US" sz="1200" dirty="0">
              <a:solidFill>
                <a:schemeClr val="tx1"/>
              </a:solidFill>
            </a:endParaRPr>
          </a:p>
        </p:txBody>
      </p:sp>
      <p:pic>
        <p:nvPicPr>
          <p:cNvPr id="65540" name="Picture 2">
            <a:extLst>
              <a:ext uri="{FF2B5EF4-FFF2-40B4-BE49-F238E27FC236}">
                <a16:creationId xmlns:a16="http://schemas.microsoft.com/office/drawing/2014/main" id="{B6A67669-E7C6-4A3B-99D7-592BE9DC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0"/>
            <a:ext cx="73437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3">
            <a:extLst>
              <a:ext uri="{FF2B5EF4-FFF2-40B4-BE49-F238E27FC236}">
                <a16:creationId xmlns:a16="http://schemas.microsoft.com/office/drawing/2014/main" id="{22C99E23-A277-4790-882C-34337CCB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65119"/>
            <a:ext cx="662463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900"/>
              </a:lnSpc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>
                <a:latin typeface="+mn-lt"/>
              </a:rPr>
              <a:t>- But why are they asking the kids?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>
                <a:latin typeface="+mn-lt"/>
              </a:rPr>
              <a:t>- Why not? We know stuff too!</a:t>
            </a:r>
            <a:r>
              <a:rPr lang="en-GB" altLang="en-US" sz="2800" dirty="0">
                <a:latin typeface="+mn-lt"/>
              </a:rPr>
              <a:t>        </a:t>
            </a:r>
            <a:r>
              <a:rPr lang="en-GB" altLang="en-US" sz="1800" b="1" dirty="0">
                <a:latin typeface="+mn-lt"/>
              </a:rPr>
              <a:t>(Australia)</a:t>
            </a:r>
            <a:endParaRPr lang="sv-SE" altLang="en-US" sz="2800" b="1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en-US" sz="1800" b="1" dirty="0">
                <a:latin typeface="+mn-lt"/>
              </a:rPr>
              <a:t>Photo from Nigeria</a:t>
            </a:r>
            <a:endParaRPr lang="en-GB" altLang="en-US" sz="1800" b="1" dirty="0">
              <a:latin typeface="+mn-lt"/>
            </a:endParaRP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0C8FFC5-4D11-4223-8577-09A2F66B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BD55EF-A08D-474C-AF97-01C709B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51" y="519102"/>
            <a:ext cx="7101424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2"/>
                </a:solidFill>
              </a:rPr>
              <a:t>Adults tend to </a:t>
            </a:r>
            <a:br>
              <a:rPr lang="en-GB" altLang="en-US" b="1" dirty="0">
                <a:solidFill>
                  <a:schemeClr val="accent2"/>
                </a:solidFill>
              </a:rPr>
            </a:br>
            <a:r>
              <a:rPr lang="en-GB" altLang="en-US" b="1" dirty="0">
                <a:solidFill>
                  <a:schemeClr val="accent2"/>
                </a:solidFill>
              </a:rPr>
              <a:t>underestimate children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819824-43C8-4045-8DD3-7F9F4862B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2576" cy="1943100"/>
          </a:xfr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D612F9-AC1B-4FB1-B8E1-445F3C2F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73664F4-5695-484D-AEF6-DD2FF0871502}"/>
              </a:ext>
            </a:extLst>
          </p:cNvPr>
          <p:cNvSpPr/>
          <p:nvPr/>
        </p:nvSpPr>
        <p:spPr>
          <a:xfrm>
            <a:off x="2295525" y="2152109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tx2"/>
                </a:solidFill>
              </a:rPr>
              <a:t>‘Until the implementation of this global project I felt that pre-school children are not very aware of environmental protection, ecology and other sub-themes linked to ESD. </a:t>
            </a:r>
          </a:p>
          <a:p>
            <a:r>
              <a:rPr lang="en-AU" sz="2400" dirty="0">
                <a:solidFill>
                  <a:schemeClr val="tx2"/>
                </a:solidFill>
              </a:rPr>
              <a:t>However, after the interviews, I realised that the opposite is true. Children perceive information they hear, without it being the adults’ intention, and the moment they receive a particular impulse they are able to use it.’ </a:t>
            </a:r>
            <a:br>
              <a:rPr lang="en-AU" sz="2400" dirty="0">
                <a:solidFill>
                  <a:schemeClr val="tx2"/>
                </a:solidFill>
              </a:rPr>
            </a:br>
            <a:r>
              <a:rPr lang="en-AU" sz="2400" dirty="0">
                <a:solidFill>
                  <a:schemeClr val="tx2"/>
                </a:solidFill>
              </a:rPr>
              <a:t>                                    (Project leader, Czech Republic</a:t>
            </a:r>
            <a:r>
              <a:rPr lang="en-AU" sz="2400" dirty="0"/>
              <a:t>)</a:t>
            </a:r>
            <a:endParaRPr lang="sv-SE" sz="24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97283-639F-4FFF-9217-CD91CD05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09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ubrik 1">
            <a:extLst>
              <a:ext uri="{FF2B5EF4-FFF2-40B4-BE49-F238E27FC236}">
                <a16:creationId xmlns:a16="http://schemas.microsoft.com/office/drawing/2014/main" id="{A43DB3AF-3053-46BE-8860-028A08C23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830" y="420045"/>
            <a:ext cx="5228390" cy="12013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v-SE" altLang="sv-SE" sz="4000" b="1" dirty="0">
                <a:solidFill>
                  <a:schemeClr val="accent2"/>
                </a:solidFill>
              </a:rPr>
              <a:t>Children </a:t>
            </a:r>
            <a:br>
              <a:rPr lang="sv-SE" altLang="sv-SE" sz="4000" b="1" dirty="0">
                <a:solidFill>
                  <a:schemeClr val="accent2"/>
                </a:solidFill>
              </a:rPr>
            </a:br>
            <a:r>
              <a:rPr lang="sv-SE" altLang="sv-SE" sz="4000" b="1" dirty="0" err="1">
                <a:solidFill>
                  <a:schemeClr val="accent2"/>
                </a:solidFill>
              </a:rPr>
              <a:t>tell</a:t>
            </a:r>
            <a:r>
              <a:rPr lang="sv-SE" altLang="sv-SE" sz="4000" b="1" dirty="0">
                <a:solidFill>
                  <a:schemeClr val="accent2"/>
                </a:solidFill>
              </a:rPr>
              <a:t> </a:t>
            </a:r>
            <a:r>
              <a:rPr lang="sv-SE" altLang="sv-SE" sz="4000" b="1" dirty="0" err="1">
                <a:solidFill>
                  <a:schemeClr val="accent2"/>
                </a:solidFill>
              </a:rPr>
              <a:t>about</a:t>
            </a:r>
            <a:r>
              <a:rPr lang="sv-SE" altLang="sv-SE" sz="4000" b="1" dirty="0">
                <a:solidFill>
                  <a:schemeClr val="accent2"/>
                </a:solidFill>
              </a:rPr>
              <a:t> </a:t>
            </a:r>
            <a:r>
              <a:rPr lang="sv-SE" altLang="sv-SE" sz="4000" b="1" dirty="0" err="1">
                <a:solidFill>
                  <a:schemeClr val="accent2"/>
                </a:solidFill>
              </a:rPr>
              <a:t>other</a:t>
            </a:r>
            <a:r>
              <a:rPr lang="sv-SE" altLang="sv-SE" sz="4000" b="1" dirty="0">
                <a:solidFill>
                  <a:schemeClr val="accent2"/>
                </a:solidFill>
              </a:rPr>
              <a:t> </a:t>
            </a:r>
            <a:r>
              <a:rPr lang="sv-SE" altLang="sv-SE" sz="4000" b="1" dirty="0" err="1">
                <a:solidFill>
                  <a:schemeClr val="accent2"/>
                </a:solidFill>
              </a:rPr>
              <a:t>things</a:t>
            </a:r>
            <a:endParaRPr lang="en-US" altLang="sv-SE" sz="4000" b="1" dirty="0">
              <a:solidFill>
                <a:schemeClr val="accent2"/>
              </a:solidFill>
            </a:endParaRPr>
          </a:p>
        </p:txBody>
      </p:sp>
      <p:sp>
        <p:nvSpPr>
          <p:cNvPr id="32771" name="Platshållare för text 2">
            <a:extLst>
              <a:ext uri="{FF2B5EF4-FFF2-40B4-BE49-F238E27FC236}">
                <a16:creationId xmlns:a16="http://schemas.microsoft.com/office/drawing/2014/main" id="{578B6C01-3A56-4E92-AA71-E8B8F3174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0231" y="2205940"/>
            <a:ext cx="6131956" cy="3294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sv-SE" dirty="0">
                <a:solidFill>
                  <a:srgbClr val="002060"/>
                </a:solidFill>
              </a:rPr>
              <a:t>The words and concepts children use </a:t>
            </a:r>
            <a:br>
              <a:rPr lang="en-GB" altLang="sv-SE" dirty="0">
                <a:solidFill>
                  <a:srgbClr val="002060"/>
                </a:solidFill>
              </a:rPr>
            </a:br>
            <a:r>
              <a:rPr lang="en-GB" altLang="sv-SE" dirty="0">
                <a:solidFill>
                  <a:srgbClr val="002060"/>
                </a:solidFill>
              </a:rPr>
              <a:t>are points of origin from which </a:t>
            </a:r>
            <a:br>
              <a:rPr lang="en-GB" altLang="sv-SE" dirty="0">
                <a:solidFill>
                  <a:srgbClr val="002060"/>
                </a:solidFill>
              </a:rPr>
            </a:br>
            <a:r>
              <a:rPr lang="en-GB" altLang="sv-SE" dirty="0">
                <a:solidFill>
                  <a:srgbClr val="002060"/>
                </a:solidFill>
              </a:rPr>
              <a:t>we may further develop </a:t>
            </a:r>
            <a:br>
              <a:rPr lang="en-GB" altLang="sv-SE" dirty="0">
                <a:solidFill>
                  <a:srgbClr val="002060"/>
                </a:solidFill>
              </a:rPr>
            </a:br>
            <a:r>
              <a:rPr lang="en-GB" altLang="sv-SE" dirty="0">
                <a:solidFill>
                  <a:srgbClr val="002060"/>
                </a:solidFill>
              </a:rPr>
              <a:t>the children’s thought and experiences </a:t>
            </a:r>
          </a:p>
          <a:p>
            <a:pPr marL="0" indent="0">
              <a:buNone/>
            </a:pPr>
            <a:r>
              <a:rPr lang="en-GB" altLang="sv-SE" dirty="0">
                <a:solidFill>
                  <a:srgbClr val="002060"/>
                </a:solidFill>
              </a:rPr>
              <a:t>Their contributions may show us </a:t>
            </a:r>
            <a:br>
              <a:rPr lang="en-GB" altLang="sv-SE" dirty="0">
                <a:solidFill>
                  <a:srgbClr val="002060"/>
                </a:solidFill>
              </a:rPr>
            </a:br>
            <a:r>
              <a:rPr lang="en-GB" altLang="sv-SE" dirty="0">
                <a:solidFill>
                  <a:srgbClr val="002060"/>
                </a:solidFill>
              </a:rPr>
              <a:t>the way for working </a:t>
            </a:r>
            <a:br>
              <a:rPr lang="en-GB" altLang="sv-SE" dirty="0">
                <a:solidFill>
                  <a:srgbClr val="002060"/>
                </a:solidFill>
              </a:rPr>
            </a:br>
            <a:r>
              <a:rPr lang="en-GB" altLang="sv-SE" dirty="0">
                <a:solidFill>
                  <a:srgbClr val="002060"/>
                </a:solidFill>
              </a:rPr>
              <a:t>towards a sustainable life-style</a:t>
            </a:r>
            <a:r>
              <a:rPr lang="sv-SE" altLang="sv-SE" dirty="0">
                <a:solidFill>
                  <a:srgbClr val="002060"/>
                </a:solidFill>
              </a:rPr>
              <a:t> </a:t>
            </a:r>
            <a:endParaRPr lang="en-US" alt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CBB8FF-D419-440B-A90F-DD0F2E8B5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7830" cy="192907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55EF552-BACB-431D-889C-96745334E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75" y="43014"/>
            <a:ext cx="1943625" cy="19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3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819824-43C8-4045-8DD3-7F9F4862B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2576" cy="1943100"/>
          </a:xfr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D612F9-AC1B-4FB1-B8E1-445F3C2F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C8D319-A541-4AEF-BF26-4A5714D04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"/>
          <a:stretch/>
        </p:blipFill>
        <p:spPr bwMode="auto">
          <a:xfrm>
            <a:off x="2686050" y="0"/>
            <a:ext cx="6559036" cy="519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EF2C911-AD56-45F1-8D39-B0D39CF3FECA}"/>
              </a:ext>
            </a:extLst>
          </p:cNvPr>
          <p:cNvSpPr txBox="1"/>
          <p:nvPr/>
        </p:nvSpPr>
        <p:spPr>
          <a:xfrm>
            <a:off x="134389" y="1987496"/>
            <a:ext cx="2815579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The OMEP World 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ESD Project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Started in 2009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6 different parts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Travel awards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Resource bank</a:t>
            </a:r>
          </a:p>
          <a:p>
            <a:endParaRPr lang="sv-SE" sz="2000" b="1" dirty="0">
              <a:solidFill>
                <a:srgbClr val="002060"/>
              </a:solidFill>
            </a:endParaRPr>
          </a:p>
          <a:p>
            <a:r>
              <a:rPr lang="en-AU" altLang="sv-SE" sz="1600" dirty="0">
                <a:solidFill>
                  <a:srgbClr val="002060"/>
                </a:solidFill>
                <a:hlinkClick r:id="rId4"/>
              </a:rPr>
              <a:t>www.worldomep.org</a:t>
            </a:r>
            <a:r>
              <a:rPr lang="en-AU" altLang="sv-SE" sz="1600" dirty="0">
                <a:solidFill>
                  <a:srgbClr val="002060"/>
                </a:solidFill>
              </a:rPr>
              <a:t> </a:t>
            </a:r>
            <a:endParaRPr lang="en-AU" altLang="sv-SE" sz="20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  <a:hlinkClick r:id="rId5"/>
              </a:rPr>
              <a:t>http://eceresourcebank.org</a:t>
            </a:r>
            <a:endParaRPr lang="sv-SE" sz="2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2848D73-6B20-4070-9EF0-69AC08A5E0BC}"/>
              </a:ext>
            </a:extLst>
          </p:cNvPr>
          <p:cNvSpPr txBox="1"/>
          <p:nvPr/>
        </p:nvSpPr>
        <p:spPr>
          <a:xfrm>
            <a:off x="2566710" y="5265712"/>
            <a:ext cx="63289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GB" altLang="en-US" sz="2000" b="1" i="1" dirty="0">
                <a:solidFill>
                  <a:srgbClr val="00B050"/>
                </a:solidFill>
              </a:rPr>
              <a:t>Sustainable development? </a:t>
            </a:r>
          </a:p>
          <a:p>
            <a:pPr algn="ctr">
              <a:buFontTx/>
              <a:buNone/>
            </a:pPr>
            <a:r>
              <a:rPr lang="en-GB" altLang="en-US" sz="2000" b="1" i="1" dirty="0"/>
              <a:t>It means that everybody makes something for the globe. </a:t>
            </a:r>
            <a:r>
              <a:rPr lang="en-GB" altLang="en-US" sz="2000" dirty="0"/>
              <a:t> </a:t>
            </a:r>
          </a:p>
          <a:p>
            <a:pPr algn="ctr">
              <a:buFontTx/>
              <a:buNone/>
            </a:pPr>
            <a:r>
              <a:rPr lang="en-GB" altLang="en-US" dirty="0"/>
              <a:t>Boy from Poland</a:t>
            </a:r>
          </a:p>
          <a:p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A9868FC-0023-4E02-908A-D654933C123A}"/>
              </a:ext>
            </a:extLst>
          </p:cNvPr>
          <p:cNvSpPr/>
          <p:nvPr/>
        </p:nvSpPr>
        <p:spPr>
          <a:xfrm>
            <a:off x="8795691" y="2598644"/>
            <a:ext cx="461665" cy="195124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sv-SE" dirty="0"/>
              <a:t>Anna-Karin Engberg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2E2CD601-4AF4-44C9-947F-5EDBBF32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08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https://www.worldenergy.org/wp-content/uploads/2015/09/UN-SDG-log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1"/>
            <a:ext cx="9139679" cy="54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D0C8BD-A60E-4CF8-A11F-8B6A3F75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13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3B0E700-0E67-476E-A360-8CE71BEB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pic>
        <p:nvPicPr>
          <p:cNvPr id="1027" name="Bildobjekt 12">
            <a:extLst>
              <a:ext uri="{FF2B5EF4-FFF2-40B4-BE49-F238E27FC236}">
                <a16:creationId xmlns:a16="http://schemas.microsoft.com/office/drawing/2014/main" id="{608206D8-7500-4476-A8C4-63A65B50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" y="136524"/>
            <a:ext cx="2488792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AF78E98A-3733-4CC6-88DD-7F834DF8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40" y="169281"/>
            <a:ext cx="3416969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11F64B82-F360-4537-ACAA-DB63FC09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66" y="169281"/>
            <a:ext cx="2369578" cy="24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F239FBA-A038-489B-A343-CF78A124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242" y="692922"/>
            <a:ext cx="35009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1500" b="1"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lang="en-GB" altLang="sv-SE" sz="1350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4621FD7-2A36-4ABE-8D55-BE70F9D0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7" y="3864747"/>
            <a:ext cx="1913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NZ" altLang="sv-SE" sz="150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NZ" altLang="sv-SE" sz="1350"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993CB30-AABB-42F4-A3DD-E4B0D3BEB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503430"/>
            <a:ext cx="663329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105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©Anna-Karin Engberg</a:t>
            </a:r>
            <a:r>
              <a:rPr lang="en-US" altLang="sv-SE" sz="15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altLang="sv-SE" sz="15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altLang="sv-SE" sz="1500" dirty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</a:t>
            </a:r>
            <a:endParaRPr lang="sv-SE" altLang="sv-SE" sz="450" dirty="0"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4000" b="1" dirty="0">
                <a:solidFill>
                  <a:schemeClr val="accent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sv-SE" sz="4000" b="1" dirty="0" bmk="">
                <a:solidFill>
                  <a:schemeClr val="accent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OMEP ESD rating</a:t>
            </a:r>
            <a:br>
              <a:rPr lang="en-GB" altLang="sv-SE" sz="4000" b="1" dirty="0" bmk="">
                <a:solidFill>
                  <a:schemeClr val="accent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sv-SE" sz="4000" b="1" dirty="0" bmk="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sv-SE" sz="4000" b="1" dirty="0" bmk="">
                <a:solidFill>
                  <a:schemeClr val="accent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v-SE" sz="2800" b="1" dirty="0" bmk="_Hlk15559451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self-review or internal evaluation tool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2800" dirty="0" bmk="_Hlk15559451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sv-SE" sz="2800" b="1" dirty="0" bmk="_Hlk15559451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tool kit (the rating scale and its rubrics) includes observations, ratings, reflections, discussions and action plans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2800" dirty="0" bmk="_Hlk15559451">
                <a:solidFill>
                  <a:schemeClr val="tx2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sv-SE" sz="2800" b="1" dirty="0" bmk="_Hlk15559451">
                <a:solidFill>
                  <a:schemeClr val="tx2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in-service training and quality development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2800" b="1" dirty="0" bmk="_Hlk15559451">
                <a:solidFill>
                  <a:schemeClr val="tx2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GB" altLang="sv-SE" sz="2000" dirty="0" bmk="_Hlk15559451">
                <a:solidFill>
                  <a:schemeClr val="tx2"/>
                </a:solidFill>
                <a:latin typeface="Arial" panose="020B0604020202020204" pitchFamily="34" charset="0"/>
              </a:rPr>
              <a:t>www.worldomep.org</a:t>
            </a:r>
            <a:endParaRPr lang="en-GB" altLang="sv-SE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502904-F174-43A7-B384-48167E2D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94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894AF-E719-4A1F-847D-1F7A6872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50" y="0"/>
            <a:ext cx="9201150" cy="126801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Re-orienting education and action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CFDC30F-7DF7-48B7-AC94-5EF9D9845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217"/>
            <a:ext cx="6246558" cy="387548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7909D1C-E14A-4E46-81CE-E72A72188EC0}"/>
              </a:ext>
            </a:extLst>
          </p:cNvPr>
          <p:cNvSpPr txBox="1"/>
          <p:nvPr/>
        </p:nvSpPr>
        <p:spPr>
          <a:xfrm>
            <a:off x="6246558" y="1776900"/>
            <a:ext cx="300979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Education for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sustainability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is about reorienting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all education towards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a sustainable 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2400" b="1" dirty="0">
                <a:solidFill>
                  <a:schemeClr val="accent1"/>
                </a:solidFill>
              </a:rPr>
              <a:t>life-style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- based on facts</a:t>
            </a:r>
          </a:p>
          <a:p>
            <a:endParaRPr lang="sv-SE" sz="2100" b="1" dirty="0">
              <a:solidFill>
                <a:schemeClr val="accent1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AACEB-B5E1-4646-81BD-D35B4879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5E03EC8-573C-4626-86CA-2ADEF213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50C8D45-A159-463F-BF37-C2F2E4AA434F}"/>
              </a:ext>
            </a:extLst>
          </p:cNvPr>
          <p:cNvSpPr txBox="1"/>
          <p:nvPr/>
        </p:nvSpPr>
        <p:spPr>
          <a:xfrm>
            <a:off x="933786" y="4969253"/>
            <a:ext cx="8301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OMEP stands firmly with a strong voice on the values stated in 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2400" b="1" dirty="0">
                <a:solidFill>
                  <a:schemeClr val="accent1"/>
                </a:solidFill>
              </a:rPr>
              <a:t>the UN Convention on the Rights of the Child and we work 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2400" b="1" dirty="0">
                <a:solidFill>
                  <a:schemeClr val="accent1"/>
                </a:solidFill>
              </a:rPr>
              <a:t>together for a transformative change in education, in society, 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2400" b="1" dirty="0">
                <a:solidFill>
                  <a:schemeClr val="accent1"/>
                </a:solidFill>
              </a:rPr>
              <a:t>and for a sustainable future on Earth.                 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71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CCA2E-FEA4-44E8-B604-9640B744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>
                <a:solidFill>
                  <a:srgbClr val="FF0000"/>
                </a:solidFill>
              </a:rPr>
              <a:t>Children’s</a:t>
            </a:r>
            <a:r>
              <a:rPr lang="sv-SE" b="1" dirty="0">
                <a:solidFill>
                  <a:srgbClr val="FF0000"/>
                </a:solidFill>
              </a:rPr>
              <a:t> voice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0BE984-8980-4D66-A7AD-465ED434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855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Developing  the spoken language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An example from the Swedish curriculum:</a:t>
            </a:r>
          </a:p>
          <a:p>
            <a:r>
              <a:rPr lang="en-US" dirty="0">
                <a:solidFill>
                  <a:schemeClr val="tx2"/>
                </a:solidFill>
              </a:rPr>
              <a:t>Children with a mother tongue other than Swedish should be given the opportunity to develop both the Swedish language and their mother tongue</a:t>
            </a:r>
            <a:r>
              <a:rPr lang="en-US" dirty="0"/>
              <a:t>.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The preschool should thereby help to protect and promote the languages and cultures of the national minorities.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022C98-5F7E-4078-A4AC-63CF6167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DDB443-014A-4B80-8BBD-A9A18506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</p:spTree>
    <p:extLst>
      <p:ext uri="{BB962C8B-B14F-4D97-AF65-F5344CB8AC3E}">
        <p14:creationId xmlns:p14="http://schemas.microsoft.com/office/powerpoint/2010/main" val="38002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819824-43C8-4045-8DD3-7F9F4862B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2576" cy="1943100"/>
          </a:xfr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D612F9-AC1B-4FB1-B8E1-445F3C2F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C67F1-5D77-4E6C-B363-2793BBE1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2049" name="Bildobjekt 197">
            <a:extLst>
              <a:ext uri="{FF2B5EF4-FFF2-40B4-BE49-F238E27FC236}">
                <a16:creationId xmlns:a16="http://schemas.microsoft.com/office/drawing/2014/main" id="{752C71D3-FA3B-479F-BCF4-65731882C3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683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BA0048-0EB1-4150-9DD3-8A606D285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0" y="-952794"/>
            <a:ext cx="9087681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sv-SE" sz="1000" i="1" dirty="0">
              <a:solidFill>
                <a:srgbClr val="0145C2"/>
              </a:solidFill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sv-SE" sz="1000" i="1" dirty="0">
              <a:solidFill>
                <a:srgbClr val="0145C2"/>
              </a:solidFill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sv-SE" sz="1000" i="1" dirty="0">
              <a:solidFill>
                <a:srgbClr val="0145C2"/>
              </a:solidFill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sv-SE" sz="1000" i="1" dirty="0">
              <a:solidFill>
                <a:srgbClr val="0145C2"/>
              </a:solidFill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sv-SE" sz="1000" i="1" dirty="0">
              <a:solidFill>
                <a:srgbClr val="0145C2"/>
              </a:solidFill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sv-SE" sz="1000" i="1" dirty="0">
              <a:solidFill>
                <a:srgbClr val="0145C2"/>
              </a:solidFill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sv-SE" sz="1000" i="1" dirty="0">
              <a:solidFill>
                <a:srgbClr val="0145C2"/>
              </a:solidFill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1000" b="0" i="1" u="none" strike="noStrike" cap="none" normalizeH="0" baseline="0" dirty="0">
              <a:ln>
                <a:noFill/>
              </a:ln>
              <a:solidFill>
                <a:srgbClr val="0145C2"/>
              </a:solidFill>
              <a:effectLst/>
              <a:latin typeface="Palatino"/>
              <a:ea typeface="Calibri" panose="020F0502020204030204" pitchFamily="34" charset="0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200" b="0" i="1" u="none" strike="noStrike" cap="none" normalizeH="0" baseline="0" dirty="0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Organisation 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Mondiale</a:t>
            </a:r>
            <a:r>
              <a:rPr kumimoji="0" lang="en-GB" altLang="sv-SE" sz="1200" b="0" i="1" u="none" strike="noStrike" cap="none" normalizeH="0" baseline="0" dirty="0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 pour 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l´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/>
              </a:rPr>
              <a:t>É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ducation</a:t>
            </a:r>
            <a:r>
              <a:rPr kumimoji="0" lang="en-GB" altLang="sv-SE" sz="1200" b="0" i="1" u="none" strike="noStrike" cap="none" normalizeH="0" baseline="0" dirty="0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 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Pr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/>
              </a:rPr>
              <a:t>é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scolaire</a:t>
            </a:r>
            <a:endParaRPr kumimoji="0" lang="sv-SE" altLang="sv-S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Organizaci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/>
              </a:rPr>
              <a:t>ó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n</a:t>
            </a:r>
            <a:r>
              <a:rPr kumimoji="0" lang="en-GB" altLang="sv-SE" sz="1200" b="0" i="1" u="none" strike="noStrike" cap="none" normalizeH="0" baseline="0" dirty="0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 Mundial para la 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Educaci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/>
              </a:rPr>
              <a:t>ó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n</a:t>
            </a:r>
            <a:r>
              <a:rPr kumimoji="0" lang="en-GB" altLang="sv-SE" sz="1200" b="0" i="1" u="none" strike="noStrike" cap="none" normalizeH="0" baseline="0" dirty="0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 </a:t>
            </a:r>
            <a:r>
              <a:rPr kumimoji="0" lang="en-GB" altLang="sv-SE" sz="1200" b="0" i="1" u="none" strike="noStrike" cap="none" normalizeH="0" baseline="0" dirty="0" err="1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Preescolar</a:t>
            </a:r>
            <a:endParaRPr kumimoji="0" lang="sv-SE" altLang="sv-S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200" b="0" i="1" u="none" strike="noStrike" cap="none" normalizeH="0" baseline="0" dirty="0">
                <a:ln>
                  <a:noFill/>
                </a:ln>
                <a:solidFill>
                  <a:srgbClr val="0145C2"/>
                </a:solidFill>
                <a:effectLst/>
                <a:latin typeface="Palatino"/>
                <a:ea typeface="Calibri" panose="020F0502020204030204" pitchFamily="34" charset="0"/>
                <a:cs typeface="Helvetica Neue"/>
              </a:rPr>
              <a:t>World Organization for Early Childhood Education</a:t>
            </a:r>
            <a:endParaRPr kumimoji="0" lang="sv-SE" altLang="sv-S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600" b="1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kumimoji="0" lang="en-GB" altLang="sv-SE" sz="2000" b="1" i="0" u="none" strike="noStrike" cap="none" normalizeH="0" baseline="3000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GB" altLang="sv-SE" sz="2000" b="1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v-SE" sz="1600" b="1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ANNUAL EDUCATION FOR SUSTAINABLE DEVELOPMENT AWARD COMPETITION</a:t>
            </a:r>
            <a:endParaRPr kumimoji="0" lang="sv-SE" altLang="sv-S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kumimoji="0" lang="sv-SE" altLang="sv-S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600" b="1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2nd</a:t>
            </a:r>
            <a:r>
              <a:rPr kumimoji="0" lang="en-GB" altLang="sv-SE" sz="2000" b="1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v-SE" sz="1600" b="1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ANNUAL EDUCATION FOR SUSTAINABLE DEVELOPMENT (ESD)</a:t>
            </a:r>
            <a:endParaRPr kumimoji="0" lang="sv-SE" altLang="sv-S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600" b="1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Palatino"/>
                <a:ea typeface="Calibri" panose="020F0502020204030204" pitchFamily="34" charset="0"/>
                <a:cs typeface="Times New Roman" panose="02020603050405020304" pitchFamily="18" charset="0"/>
              </a:rPr>
              <a:t>AWARD COMPETITION FOR BACHELORS AND MASTERS LEVEL STUDENTS</a:t>
            </a:r>
            <a:endParaRPr kumimoji="0" lang="en-GB" altLang="sv-S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25E694-4D39-49E2-9E68-D287BCF6C7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51" y="208280"/>
            <a:ext cx="1135698" cy="991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49D412A-9F06-46F8-B67A-94CBFFB3100A}"/>
              </a:ext>
            </a:extLst>
          </p:cNvPr>
          <p:cNvSpPr/>
          <p:nvPr/>
        </p:nvSpPr>
        <p:spPr>
          <a:xfrm>
            <a:off x="685800" y="3048301"/>
            <a:ext cx="7829550" cy="375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Proposals may be for projects involving (a) work directly with children between birth and age 8, with preference for children younger than 6 years of age; and/or (b) work in pre-service or in-service teacher education focusing on education for sustainable development. 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activities and outcomes must relate specifically to one or more aspects of Sustainable Development Goal (SDG) #4, with links to other SDGs as appropriate.   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cap="all" dirty="0">
                <a:solidFill>
                  <a:srgbClr val="00009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 </a:t>
            </a:r>
            <a:r>
              <a:rPr lang="en-GB" b="1" cap="all" dirty="0" err="1">
                <a:solidFill>
                  <a:srgbClr val="00009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AwardS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Winners will receive funding </a:t>
            </a:r>
            <a:r>
              <a:rPr lang="en-GB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assist </a:t>
            </a:r>
            <a:r>
              <a:rPr lang="en-GB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travel to the 2020 OMEP World Conference in Athens, Greece.  </a:t>
            </a:r>
            <a:r>
              <a:rPr lang="en-GB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www.worldomep.org</a:t>
            </a:r>
            <a:r>
              <a:rPr lang="en-GB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 Deadline: March 13, 2020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7FF18E-7471-441B-95E2-38E32CB1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9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AC2096-5B7B-4A36-9344-FFEE77B2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9187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v-SE" b="1" dirty="0">
                <a:solidFill>
                  <a:schemeClr val="accent2"/>
                </a:solidFill>
              </a:rPr>
              <a:t>Practical </a:t>
            </a:r>
            <a:r>
              <a:rPr lang="sv-SE" b="1" dirty="0" err="1">
                <a:solidFill>
                  <a:schemeClr val="accent2"/>
                </a:solidFill>
              </a:rPr>
              <a:t>example</a:t>
            </a:r>
            <a:endParaRPr lang="sv-SE" b="1" dirty="0">
              <a:solidFill>
                <a:schemeClr val="accent2"/>
              </a:solidFill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000E16A-FE78-4DC9-A81C-D15F5332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sz="135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EC0D3E-227E-420D-A7BE-4E4DE1C3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Ingrid Engdahl, OMEP VP for Europe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3B76C2-F656-45CD-86D1-BA53B844CAC2}"/>
              </a:ext>
            </a:extLst>
          </p:cNvPr>
          <p:cNvSpPr txBox="1"/>
          <p:nvPr/>
        </p:nvSpPr>
        <p:spPr>
          <a:xfrm>
            <a:off x="777306" y="1271158"/>
            <a:ext cx="77821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accent2"/>
                </a:solidFill>
              </a:rPr>
              <a:t>AIM: </a:t>
            </a:r>
            <a:r>
              <a:rPr lang="en-GB" sz="2400" dirty="0">
                <a:solidFill>
                  <a:schemeClr val="tx2"/>
                </a:solidFill>
              </a:rPr>
              <a:t>To promote toddlers’ language -    especially vocabulary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14 preschool children </a:t>
            </a:r>
            <a:r>
              <a:rPr lang="en-GB" sz="2400" dirty="0">
                <a:solidFill>
                  <a:schemeClr val="tx2"/>
                </a:solidFill>
              </a:rPr>
              <a:t>– toddlers – aged 20-36 months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Enrolled </a:t>
            </a:r>
            <a:r>
              <a:rPr lang="en-GB" sz="2400" b="1" dirty="0">
                <a:solidFill>
                  <a:schemeClr val="tx2"/>
                </a:solidFill>
              </a:rPr>
              <a:t>full day in a toddler unit </a:t>
            </a:r>
            <a:r>
              <a:rPr lang="en-GB" sz="2400" dirty="0">
                <a:solidFill>
                  <a:schemeClr val="tx2"/>
                </a:solidFill>
              </a:rPr>
              <a:t>at a municipal preschool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One teacher</a:t>
            </a:r>
            <a:r>
              <a:rPr lang="en-GB" sz="2400" dirty="0">
                <a:solidFill>
                  <a:schemeClr val="tx2"/>
                </a:solidFill>
              </a:rPr>
              <a:t>, supported by her team of educators (2)</a:t>
            </a:r>
          </a:p>
        </p:txBody>
      </p:sp>
    </p:spTree>
    <p:extLst>
      <p:ext uri="{BB962C8B-B14F-4D97-AF65-F5344CB8AC3E}">
        <p14:creationId xmlns:p14="http://schemas.microsoft.com/office/powerpoint/2010/main" val="176123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1E865-BD4F-466C-8B80-1D89312C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89118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b="1" dirty="0" err="1">
                <a:solidFill>
                  <a:schemeClr val="accent6"/>
                </a:solidFill>
              </a:rPr>
              <a:t>Methodology</a:t>
            </a:r>
            <a:endParaRPr lang="sv-SE" b="1" dirty="0">
              <a:solidFill>
                <a:schemeClr val="accent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BF0956-1AA8-4FB1-82AE-93F9C3E22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2"/>
                </a:solidFill>
              </a:rPr>
              <a:t>Focused</a:t>
            </a:r>
            <a:r>
              <a:rPr lang="sv-SE" dirty="0">
                <a:solidFill>
                  <a:schemeClr val="tx2"/>
                </a:solidFill>
              </a:rPr>
              <a:t> and </a:t>
            </a:r>
            <a:r>
              <a:rPr lang="sv-SE" dirty="0" err="1">
                <a:solidFill>
                  <a:schemeClr val="tx2"/>
                </a:solidFill>
              </a:rPr>
              <a:t>goal-directed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within</a:t>
            </a:r>
            <a:r>
              <a:rPr lang="sv-SE" dirty="0">
                <a:solidFill>
                  <a:schemeClr val="tx2"/>
                </a:solidFill>
              </a:rPr>
              <a:t> the </a:t>
            </a:r>
            <a:r>
              <a:rPr lang="sv-SE" dirty="0" err="1">
                <a:solidFill>
                  <a:schemeClr val="tx2"/>
                </a:solidFill>
              </a:rPr>
              <a:t>ordinary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programme</a:t>
            </a:r>
            <a:endParaRPr lang="sv-SE" dirty="0">
              <a:solidFill>
                <a:schemeClr val="tx2"/>
              </a:solidFill>
            </a:endParaRPr>
          </a:p>
          <a:p>
            <a:r>
              <a:rPr lang="sv-SE" dirty="0" err="1">
                <a:solidFill>
                  <a:schemeClr val="tx2"/>
                </a:solidFill>
              </a:rPr>
              <a:t>Two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groups</a:t>
            </a:r>
            <a:r>
              <a:rPr lang="sv-SE" dirty="0">
                <a:solidFill>
                  <a:schemeClr val="tx2"/>
                </a:solidFill>
              </a:rPr>
              <a:t>, 7 in </a:t>
            </a:r>
            <a:r>
              <a:rPr lang="sv-SE" dirty="0" err="1">
                <a:solidFill>
                  <a:schemeClr val="tx2"/>
                </a:solidFill>
              </a:rPr>
              <a:t>project</a:t>
            </a:r>
            <a:r>
              <a:rPr lang="sv-SE" dirty="0">
                <a:solidFill>
                  <a:schemeClr val="tx2"/>
                </a:solidFill>
              </a:rPr>
              <a:t>, 7 </a:t>
            </a:r>
            <a:r>
              <a:rPr lang="sv-SE" dirty="0" err="1">
                <a:solidFill>
                  <a:schemeClr val="tx2"/>
                </a:solidFill>
              </a:rPr>
              <a:t>control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group</a:t>
            </a:r>
            <a:endParaRPr lang="sv-SE" dirty="0">
              <a:solidFill>
                <a:schemeClr val="tx2"/>
              </a:solidFill>
            </a:endParaRPr>
          </a:p>
          <a:p>
            <a:r>
              <a:rPr lang="sv-SE" b="1" dirty="0">
                <a:solidFill>
                  <a:schemeClr val="tx2"/>
                </a:solidFill>
              </a:rPr>
              <a:t>Pre-test – Project – Post-test</a:t>
            </a:r>
          </a:p>
          <a:p>
            <a:r>
              <a:rPr lang="sv-SE" b="1" dirty="0">
                <a:solidFill>
                  <a:schemeClr val="tx2"/>
                </a:solidFill>
              </a:rPr>
              <a:t>90 </a:t>
            </a:r>
            <a:r>
              <a:rPr lang="sv-SE" b="1" dirty="0" err="1">
                <a:solidFill>
                  <a:schemeClr val="tx2"/>
                </a:solidFill>
              </a:rPr>
              <a:t>minutes</a:t>
            </a:r>
            <a:r>
              <a:rPr lang="sv-SE" b="1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of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teacher</a:t>
            </a:r>
            <a:r>
              <a:rPr lang="sv-SE" dirty="0">
                <a:solidFill>
                  <a:schemeClr val="tx2"/>
                </a:solidFill>
              </a:rPr>
              <a:t> led </a:t>
            </a:r>
            <a:r>
              <a:rPr lang="sv-SE" dirty="0" err="1">
                <a:solidFill>
                  <a:schemeClr val="tx2"/>
                </a:solidFill>
              </a:rPr>
              <a:t>activities</a:t>
            </a:r>
            <a:r>
              <a:rPr lang="sv-SE" dirty="0">
                <a:solidFill>
                  <a:schemeClr val="tx2"/>
                </a:solidFill>
              </a:rPr>
              <a:t> in-doors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The </a:t>
            </a:r>
            <a:r>
              <a:rPr lang="sv-SE" dirty="0" err="1">
                <a:solidFill>
                  <a:schemeClr val="tx2"/>
                </a:solidFill>
              </a:rPr>
              <a:t>control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children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played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out</a:t>
            </a:r>
            <a:r>
              <a:rPr lang="sv-SE" dirty="0">
                <a:solidFill>
                  <a:schemeClr val="tx2"/>
                </a:solidFill>
              </a:rPr>
              <a:t>-doors</a:t>
            </a:r>
          </a:p>
          <a:p>
            <a:r>
              <a:rPr lang="sv-SE" b="1" dirty="0">
                <a:solidFill>
                  <a:schemeClr val="tx2"/>
                </a:solidFill>
              </a:rPr>
              <a:t>For </a:t>
            </a:r>
            <a:r>
              <a:rPr lang="sv-SE" b="1" dirty="0" err="1">
                <a:solidFill>
                  <a:schemeClr val="tx2"/>
                </a:solidFill>
              </a:rPr>
              <a:t>two</a:t>
            </a:r>
            <a:r>
              <a:rPr lang="sv-SE" b="1" dirty="0">
                <a:solidFill>
                  <a:schemeClr val="tx2"/>
                </a:solidFill>
              </a:rPr>
              <a:t> </a:t>
            </a:r>
            <a:r>
              <a:rPr lang="sv-SE" b="1" dirty="0" err="1">
                <a:solidFill>
                  <a:schemeClr val="tx2"/>
                </a:solidFill>
              </a:rPr>
              <a:t>weeks</a:t>
            </a:r>
            <a:endParaRPr lang="sv-SE" b="1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The </a:t>
            </a:r>
            <a:r>
              <a:rPr lang="sv-SE" dirty="0" err="1">
                <a:solidFill>
                  <a:schemeClr val="tx2"/>
                </a:solidFill>
              </a:rPr>
              <a:t>project</a:t>
            </a:r>
            <a:r>
              <a:rPr lang="sv-SE" dirty="0">
                <a:solidFill>
                  <a:schemeClr val="tx2"/>
                </a:solidFill>
              </a:rPr>
              <a:t> material </a:t>
            </a:r>
            <a:r>
              <a:rPr lang="sv-SE" dirty="0" err="1">
                <a:solidFill>
                  <a:schemeClr val="tx2"/>
                </a:solidFill>
              </a:rPr>
              <a:t>was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b="1" dirty="0" err="1">
                <a:solidFill>
                  <a:schemeClr val="tx2"/>
                </a:solidFill>
              </a:rPr>
              <a:t>available</a:t>
            </a:r>
            <a:r>
              <a:rPr lang="sv-SE" dirty="0">
                <a:solidFill>
                  <a:schemeClr val="tx2"/>
                </a:solidFill>
              </a:rPr>
              <a:t> for all </a:t>
            </a:r>
            <a:r>
              <a:rPr lang="sv-SE" dirty="0" err="1">
                <a:solidFill>
                  <a:schemeClr val="tx2"/>
                </a:solidFill>
              </a:rPr>
              <a:t>children</a:t>
            </a:r>
            <a:r>
              <a:rPr lang="sv-SE" dirty="0">
                <a:solidFill>
                  <a:schemeClr val="tx2"/>
                </a:solidFill>
              </a:rPr>
              <a:t> all </a:t>
            </a:r>
            <a:r>
              <a:rPr lang="sv-SE" dirty="0" err="1">
                <a:solidFill>
                  <a:schemeClr val="tx2"/>
                </a:solidFill>
              </a:rPr>
              <a:t>day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71E477-F69E-4018-B365-F2D302B1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19D1B5-9FB1-49CC-B9AA-E300646E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</p:spTree>
    <p:extLst>
      <p:ext uri="{BB962C8B-B14F-4D97-AF65-F5344CB8AC3E}">
        <p14:creationId xmlns:p14="http://schemas.microsoft.com/office/powerpoint/2010/main" val="111403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28246-6BD0-4367-A2EA-BE988EBE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02491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b="1" dirty="0">
                <a:solidFill>
                  <a:schemeClr val="accent6"/>
                </a:solidFill>
              </a:rPr>
              <a:t>Material and metods </a:t>
            </a:r>
            <a:r>
              <a:rPr lang="sv-SE" b="1" dirty="0" err="1">
                <a:solidFill>
                  <a:schemeClr val="accent6"/>
                </a:solidFill>
              </a:rPr>
              <a:t>used</a:t>
            </a:r>
            <a:endParaRPr lang="sv-SE" b="1" dirty="0">
              <a:solidFill>
                <a:schemeClr val="accent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6B4DBB-1270-4664-9146-39CD0D16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40 </a:t>
            </a:r>
            <a:r>
              <a:rPr lang="sv-SE" dirty="0" err="1">
                <a:solidFill>
                  <a:schemeClr val="tx2"/>
                </a:solidFill>
              </a:rPr>
              <a:t>words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representing</a:t>
            </a:r>
            <a:r>
              <a:rPr lang="sv-SE" dirty="0">
                <a:solidFill>
                  <a:schemeClr val="tx2"/>
                </a:solidFill>
              </a:rPr>
              <a:t> 4 different </a:t>
            </a:r>
            <a:r>
              <a:rPr lang="sv-SE" dirty="0" err="1">
                <a:solidFill>
                  <a:schemeClr val="tx2"/>
                </a:solidFill>
              </a:rPr>
              <a:t>categories</a:t>
            </a:r>
            <a:r>
              <a:rPr lang="sv-SE" dirty="0">
                <a:solidFill>
                  <a:schemeClr val="tx2"/>
                </a:solidFill>
              </a:rPr>
              <a:t/>
            </a:r>
            <a:br>
              <a:rPr lang="sv-SE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  <a:p>
            <a:r>
              <a:rPr lang="sv-SE" dirty="0" err="1">
                <a:solidFill>
                  <a:schemeClr val="tx2"/>
                </a:solidFill>
              </a:rPr>
              <a:t>Categories</a:t>
            </a:r>
            <a:r>
              <a:rPr lang="sv-SE" dirty="0">
                <a:solidFill>
                  <a:schemeClr val="tx2"/>
                </a:solidFill>
              </a:rPr>
              <a:t> chosen from the </a:t>
            </a:r>
            <a:r>
              <a:rPr lang="sv-SE" dirty="0" err="1">
                <a:solidFill>
                  <a:schemeClr val="tx2"/>
                </a:solidFill>
              </a:rPr>
              <a:t>children’s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shown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interest</a:t>
            </a:r>
            <a:r>
              <a:rPr lang="sv-SE" dirty="0">
                <a:solidFill>
                  <a:schemeClr val="tx2"/>
                </a:solidFill>
              </a:rPr>
              <a:t> </a:t>
            </a:r>
            <a:br>
              <a:rPr lang="sv-SE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</a:rPr>
              <a:t>(</a:t>
            </a:r>
            <a:r>
              <a:rPr lang="sv-SE" dirty="0" err="1">
                <a:solidFill>
                  <a:schemeClr val="tx2"/>
                </a:solidFill>
              </a:rPr>
              <a:t>These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are</a:t>
            </a:r>
            <a:r>
              <a:rPr lang="sv-SE" dirty="0">
                <a:solidFill>
                  <a:schemeClr val="tx2"/>
                </a:solidFill>
              </a:rPr>
              <a:t> not the original </a:t>
            </a:r>
            <a:r>
              <a:rPr lang="sv-SE" dirty="0" err="1">
                <a:solidFill>
                  <a:schemeClr val="tx2"/>
                </a:solidFill>
              </a:rPr>
              <a:t>cards</a:t>
            </a:r>
            <a:r>
              <a:rPr lang="sv-SE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8C2B04-816F-4A69-AD28-7ABEF508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96AA0B-E695-48B5-B778-6464C33B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</p:spTree>
    <p:extLst>
      <p:ext uri="{BB962C8B-B14F-4D97-AF65-F5344CB8AC3E}">
        <p14:creationId xmlns:p14="http://schemas.microsoft.com/office/powerpoint/2010/main" val="355277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0F403A7-1730-41F5-B73B-6E3DDD5E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5388" y="252798"/>
            <a:ext cx="1617845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sv-SE" sz="2800" dirty="0"/>
              <a:t>          </a:t>
            </a:r>
            <a:r>
              <a:rPr lang="sv-SE" sz="2800" dirty="0">
                <a:solidFill>
                  <a:schemeClr val="tx2"/>
                </a:solidFill>
              </a:rPr>
              <a:t>BIRDS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42840E1-EDF2-4666-9F74-7988B90A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7587" y="1457852"/>
            <a:ext cx="2414925" cy="3684588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solidFill>
                  <a:schemeClr val="tx2"/>
                </a:solidFill>
              </a:rPr>
              <a:t>MAGPIE</a:t>
            </a:r>
          </a:p>
          <a:p>
            <a:r>
              <a:rPr lang="sv-SE" sz="2000" dirty="0">
                <a:solidFill>
                  <a:schemeClr val="tx2"/>
                </a:solidFill>
              </a:rPr>
              <a:t>HUMMINGBIRD</a:t>
            </a:r>
          </a:p>
          <a:p>
            <a:r>
              <a:rPr lang="sv-SE" sz="2000" dirty="0">
                <a:solidFill>
                  <a:schemeClr val="tx2"/>
                </a:solidFill>
              </a:rPr>
              <a:t>PEACOCK</a:t>
            </a:r>
          </a:p>
          <a:p>
            <a:r>
              <a:rPr lang="sv-SE" sz="2000" dirty="0">
                <a:solidFill>
                  <a:schemeClr val="tx2"/>
                </a:solidFill>
              </a:rPr>
              <a:t>SWALLOW</a:t>
            </a:r>
          </a:p>
          <a:p>
            <a:r>
              <a:rPr lang="sv-SE" sz="2000" dirty="0">
                <a:solidFill>
                  <a:schemeClr val="tx2"/>
                </a:solidFill>
              </a:rPr>
              <a:t>SEAGULL</a:t>
            </a:r>
          </a:p>
          <a:p>
            <a:r>
              <a:rPr lang="sv-SE" sz="2000" dirty="0">
                <a:solidFill>
                  <a:schemeClr val="tx2"/>
                </a:solidFill>
              </a:rPr>
              <a:t>SPARROW</a:t>
            </a:r>
          </a:p>
          <a:p>
            <a:r>
              <a:rPr lang="sv-SE" sz="2000" dirty="0">
                <a:solidFill>
                  <a:schemeClr val="tx2"/>
                </a:solidFill>
              </a:rPr>
              <a:t>NUTHATCH</a:t>
            </a:r>
          </a:p>
          <a:p>
            <a:r>
              <a:rPr lang="sv-SE" sz="2000" dirty="0">
                <a:solidFill>
                  <a:schemeClr val="tx2"/>
                </a:solidFill>
              </a:rPr>
              <a:t>DOVE</a:t>
            </a:r>
          </a:p>
          <a:p>
            <a:r>
              <a:rPr lang="sv-SE" sz="2000" dirty="0">
                <a:solidFill>
                  <a:schemeClr val="tx2"/>
                </a:solidFill>
              </a:rPr>
              <a:t>WAGTAILS</a:t>
            </a:r>
          </a:p>
          <a:p>
            <a:r>
              <a:rPr lang="sv-SE" sz="2000" dirty="0">
                <a:solidFill>
                  <a:schemeClr val="tx2"/>
                </a:solidFill>
              </a:rPr>
              <a:t>EAGLE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D13701-9941-4DB7-8402-3FB120A1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DA7EF5-85DC-432E-A8B9-2C9F78B8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pic>
        <p:nvPicPr>
          <p:cNvPr id="3" name="Bildobjekt 2" descr="En bild som visar fågel, sitter&#10;&#10;Automatiskt genererad beskrivning">
            <a:extLst>
              <a:ext uri="{FF2B5EF4-FFF2-40B4-BE49-F238E27FC236}">
                <a16:creationId xmlns:a16="http://schemas.microsoft.com/office/drawing/2014/main" id="{E160DF4C-25DB-4F7B-81D6-8CAA26C28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2" y="1153712"/>
            <a:ext cx="3148102" cy="42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0F403A7-1730-41F5-B73B-6E3DDD5E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76252"/>
            <a:ext cx="1510658" cy="823912"/>
          </a:xfrm>
        </p:spPr>
        <p:txBody>
          <a:bodyPr>
            <a:normAutofit/>
          </a:bodyPr>
          <a:lstStyle/>
          <a:p>
            <a:pPr algn="ctr"/>
            <a:r>
              <a:rPr lang="sv-SE" sz="2800" dirty="0"/>
              <a:t>                      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42840E1-EDF2-4666-9F74-7988B90A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91" y="1725204"/>
            <a:ext cx="1849718" cy="3684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300" b="1" dirty="0">
                <a:solidFill>
                  <a:schemeClr val="tx2"/>
                </a:solidFill>
              </a:rPr>
              <a:t>FRUIT</a:t>
            </a:r>
          </a:p>
          <a:p>
            <a:r>
              <a:rPr lang="sv-SE" sz="2000" dirty="0">
                <a:solidFill>
                  <a:schemeClr val="tx2"/>
                </a:solidFill>
              </a:rPr>
              <a:t>APPLE</a:t>
            </a:r>
          </a:p>
          <a:p>
            <a:r>
              <a:rPr lang="sv-SE" sz="2000" dirty="0">
                <a:solidFill>
                  <a:schemeClr val="tx2"/>
                </a:solidFill>
              </a:rPr>
              <a:t>BANANA</a:t>
            </a:r>
          </a:p>
          <a:p>
            <a:r>
              <a:rPr lang="sv-SE" sz="2000" dirty="0">
                <a:solidFill>
                  <a:schemeClr val="tx2"/>
                </a:solidFill>
              </a:rPr>
              <a:t>ORANGE</a:t>
            </a:r>
          </a:p>
          <a:p>
            <a:r>
              <a:rPr lang="sv-SE" sz="2000" dirty="0">
                <a:solidFill>
                  <a:schemeClr val="tx2"/>
                </a:solidFill>
              </a:rPr>
              <a:t>AVOCADO</a:t>
            </a:r>
          </a:p>
          <a:p>
            <a:r>
              <a:rPr lang="sv-SE" sz="2000" dirty="0">
                <a:solidFill>
                  <a:schemeClr val="tx2"/>
                </a:solidFill>
              </a:rPr>
              <a:t>GRAPES</a:t>
            </a:r>
          </a:p>
          <a:p>
            <a:r>
              <a:rPr lang="sv-SE" sz="2000" dirty="0">
                <a:solidFill>
                  <a:schemeClr val="tx2"/>
                </a:solidFill>
              </a:rPr>
              <a:t>PASSION FRUIT</a:t>
            </a:r>
          </a:p>
          <a:p>
            <a:r>
              <a:rPr lang="sv-SE" sz="2000" dirty="0">
                <a:solidFill>
                  <a:schemeClr val="tx2"/>
                </a:solidFill>
              </a:rPr>
              <a:t>PINEAPPLE</a:t>
            </a:r>
          </a:p>
          <a:p>
            <a:r>
              <a:rPr lang="sv-SE" sz="2000" dirty="0">
                <a:solidFill>
                  <a:schemeClr val="tx2"/>
                </a:solidFill>
              </a:rPr>
              <a:t>PLUM</a:t>
            </a:r>
          </a:p>
          <a:p>
            <a:r>
              <a:rPr lang="sv-SE" sz="2000" dirty="0">
                <a:solidFill>
                  <a:schemeClr val="tx2"/>
                </a:solidFill>
              </a:rPr>
              <a:t>MELON</a:t>
            </a:r>
          </a:p>
          <a:p>
            <a:r>
              <a:rPr lang="sv-SE" sz="2000" dirty="0">
                <a:solidFill>
                  <a:schemeClr val="tx2"/>
                </a:solidFill>
              </a:rPr>
              <a:t>GRAPEFRUIT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1455FB-83DC-4026-9DCC-BE158E129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55493" y="1402329"/>
            <a:ext cx="1639144" cy="823912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tx2"/>
                </a:solidFill>
              </a:rPr>
              <a:t>VEHICLES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3AD770E-5800-4F8E-80EC-DC29D3C9F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38134" y="2226241"/>
            <a:ext cx="2012489" cy="3684588"/>
          </a:xfrm>
        </p:spPr>
        <p:txBody>
          <a:bodyPr>
            <a:normAutofit fontScale="92500" lnSpcReduction="10000"/>
          </a:bodyPr>
          <a:lstStyle/>
          <a:p>
            <a:r>
              <a:rPr lang="sv-SE" sz="2000" dirty="0">
                <a:solidFill>
                  <a:schemeClr val="tx2"/>
                </a:solidFill>
              </a:rPr>
              <a:t>CAR</a:t>
            </a:r>
          </a:p>
          <a:p>
            <a:r>
              <a:rPr lang="sv-SE" sz="2000" dirty="0">
                <a:solidFill>
                  <a:schemeClr val="tx2"/>
                </a:solidFill>
              </a:rPr>
              <a:t>MOTORCYCLE</a:t>
            </a:r>
          </a:p>
          <a:p>
            <a:r>
              <a:rPr lang="sv-SE" sz="2000" dirty="0">
                <a:solidFill>
                  <a:schemeClr val="tx2"/>
                </a:solidFill>
              </a:rPr>
              <a:t>BUS</a:t>
            </a:r>
          </a:p>
          <a:p>
            <a:r>
              <a:rPr lang="sv-SE" sz="2000" dirty="0">
                <a:solidFill>
                  <a:schemeClr val="tx2"/>
                </a:solidFill>
              </a:rPr>
              <a:t>TRUCK</a:t>
            </a:r>
          </a:p>
          <a:p>
            <a:r>
              <a:rPr lang="sv-SE" sz="2000" dirty="0">
                <a:solidFill>
                  <a:schemeClr val="tx2"/>
                </a:solidFill>
              </a:rPr>
              <a:t>TRACTOR</a:t>
            </a:r>
          </a:p>
          <a:p>
            <a:r>
              <a:rPr lang="sv-SE" sz="2000" dirty="0">
                <a:solidFill>
                  <a:schemeClr val="tx2"/>
                </a:solidFill>
              </a:rPr>
              <a:t>Long trucks</a:t>
            </a:r>
          </a:p>
          <a:p>
            <a:r>
              <a:rPr lang="sv-SE" sz="2000" dirty="0">
                <a:solidFill>
                  <a:schemeClr val="tx2"/>
                </a:solidFill>
              </a:rPr>
              <a:t>AMBULANCE</a:t>
            </a:r>
          </a:p>
          <a:p>
            <a:r>
              <a:rPr lang="sv-SE" sz="2000" dirty="0">
                <a:solidFill>
                  <a:schemeClr val="tx2"/>
                </a:solidFill>
              </a:rPr>
              <a:t>FIRE BRIGADE</a:t>
            </a:r>
          </a:p>
          <a:p>
            <a:r>
              <a:rPr lang="sv-SE" sz="2000" dirty="0">
                <a:solidFill>
                  <a:schemeClr val="tx2"/>
                </a:solidFill>
              </a:rPr>
              <a:t>TAXI</a:t>
            </a:r>
          </a:p>
          <a:p>
            <a:r>
              <a:rPr lang="sv-SE" sz="2000" dirty="0">
                <a:solidFill>
                  <a:schemeClr val="tx2"/>
                </a:solidFill>
              </a:rPr>
              <a:t>TOWTRUCK</a:t>
            </a:r>
          </a:p>
          <a:p>
            <a:endParaRPr lang="sv-SE" sz="2000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D13701-9941-4DB7-8402-3FB120A1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DA7EF5-85DC-432E-A8B9-2C9F78B8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pic>
        <p:nvPicPr>
          <p:cNvPr id="10" name="Bildobjekt 9" descr="En bild som visar mat, bord, frukt, tallrik&#10;&#10;Automatiskt genererad beskrivning">
            <a:extLst>
              <a:ext uri="{FF2B5EF4-FFF2-40B4-BE49-F238E27FC236}">
                <a16:creationId xmlns:a16="http://schemas.microsoft.com/office/drawing/2014/main" id="{4E980C40-564D-4A7A-830C-D68D706274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11"/>
            <a:ext cx="2832507" cy="1593285"/>
          </a:xfrm>
          <a:prstGeom prst="rect">
            <a:avLst/>
          </a:prstGeom>
        </p:spPr>
      </p:pic>
      <p:pic>
        <p:nvPicPr>
          <p:cNvPr id="12" name="Bildobjekt 11" descr="En bild som visar lastbil, bil, väg, fordon&#10;&#10;Automatiskt genererad beskrivning">
            <a:extLst>
              <a:ext uri="{FF2B5EF4-FFF2-40B4-BE49-F238E27FC236}">
                <a16:creationId xmlns:a16="http://schemas.microsoft.com/office/drawing/2014/main" id="{3AAD3C14-39FE-4690-B9AE-CAA6E8CD7D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64713"/>
            <a:ext cx="2892231" cy="162688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068774F-70D9-4EFC-8848-0077A03B71A8}"/>
              </a:ext>
            </a:extLst>
          </p:cNvPr>
          <p:cNvSpPr/>
          <p:nvPr/>
        </p:nvSpPr>
        <p:spPr>
          <a:xfrm>
            <a:off x="6749114" y="2176252"/>
            <a:ext cx="17662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ANIMALS</a:t>
            </a:r>
            <a:endParaRPr lang="sv-SE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DOG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MOUSE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HORSE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GOAT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SHEEP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ELEPHANT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WALRUSS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SQUIRREL</a:t>
            </a:r>
          </a:p>
        </p:txBody>
      </p:sp>
      <p:pic>
        <p:nvPicPr>
          <p:cNvPr id="14" name="Bildobjekt 13" descr="En bild som visar gräs, fält, däggdjur, hjord&#10;&#10;Automatiskt genererad beskrivning">
            <a:extLst>
              <a:ext uri="{FF2B5EF4-FFF2-40B4-BE49-F238E27FC236}">
                <a16:creationId xmlns:a16="http://schemas.microsoft.com/office/drawing/2014/main" id="{E5D19FDF-4177-4B58-9A1C-7485581A6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21" y="81511"/>
            <a:ext cx="2496946" cy="18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28246-6BD0-4367-A2EA-BE988EBE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02491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b="1" dirty="0">
                <a:solidFill>
                  <a:schemeClr val="accent6"/>
                </a:solidFill>
              </a:rPr>
              <a:t>Material and </a:t>
            </a:r>
            <a:r>
              <a:rPr lang="sv-SE" b="1" dirty="0" err="1">
                <a:solidFill>
                  <a:schemeClr val="accent6"/>
                </a:solidFill>
              </a:rPr>
              <a:t>methods</a:t>
            </a:r>
            <a:r>
              <a:rPr lang="sv-SE" b="1" dirty="0">
                <a:solidFill>
                  <a:schemeClr val="accent6"/>
                </a:solidFill>
              </a:rPr>
              <a:t> </a:t>
            </a:r>
            <a:r>
              <a:rPr lang="sv-SE" b="1" dirty="0" err="1">
                <a:solidFill>
                  <a:schemeClr val="accent6"/>
                </a:solidFill>
              </a:rPr>
              <a:t>used</a:t>
            </a:r>
            <a:endParaRPr lang="sv-SE" b="1" dirty="0">
              <a:solidFill>
                <a:schemeClr val="accent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6B4DBB-1270-4664-9146-39CD0D16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2"/>
                </a:solidFill>
              </a:rPr>
              <a:t>One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card</a:t>
            </a:r>
            <a:r>
              <a:rPr lang="sv-SE" dirty="0">
                <a:solidFill>
                  <a:schemeClr val="tx2"/>
                </a:solidFill>
              </a:rPr>
              <a:t> for </a:t>
            </a:r>
            <a:r>
              <a:rPr lang="sv-SE" dirty="0" err="1">
                <a:solidFill>
                  <a:schemeClr val="tx2"/>
                </a:solidFill>
              </a:rPr>
              <a:t>each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word</a:t>
            </a:r>
            <a:r>
              <a:rPr lang="sv-SE" dirty="0">
                <a:solidFill>
                  <a:schemeClr val="tx2"/>
                </a:solidFill>
              </a:rPr>
              <a:t> (</a:t>
            </a:r>
            <a:r>
              <a:rPr lang="sv-SE" dirty="0" err="1">
                <a:solidFill>
                  <a:schemeClr val="tx2"/>
                </a:solidFill>
              </a:rPr>
              <a:t>picture</a:t>
            </a:r>
            <a:r>
              <a:rPr lang="sv-SE" dirty="0">
                <a:solidFill>
                  <a:schemeClr val="tx2"/>
                </a:solidFill>
              </a:rPr>
              <a:t>)</a:t>
            </a:r>
          </a:p>
          <a:p>
            <a:r>
              <a:rPr lang="sv-SE" dirty="0" err="1">
                <a:solidFill>
                  <a:schemeClr val="tx2"/>
                </a:solidFill>
              </a:rPr>
              <a:t>One</a:t>
            </a:r>
            <a:r>
              <a:rPr lang="sv-SE" dirty="0">
                <a:solidFill>
                  <a:schemeClr val="tx2"/>
                </a:solidFill>
              </a:rPr>
              <a:t> story </a:t>
            </a:r>
            <a:r>
              <a:rPr lang="sv-SE" dirty="0" err="1">
                <a:solidFill>
                  <a:schemeClr val="tx2"/>
                </a:solidFill>
              </a:rPr>
              <a:t>book</a:t>
            </a:r>
            <a:r>
              <a:rPr lang="sv-SE" dirty="0">
                <a:solidFill>
                  <a:schemeClr val="tx2"/>
                </a:solidFill>
              </a:rPr>
              <a:t> (</a:t>
            </a:r>
            <a:r>
              <a:rPr lang="sv-SE" dirty="0" err="1">
                <a:solidFill>
                  <a:schemeClr val="tx2"/>
                </a:solidFill>
              </a:rPr>
              <a:t>handmade</a:t>
            </a:r>
            <a:r>
              <a:rPr lang="sv-SE" dirty="0">
                <a:solidFill>
                  <a:schemeClr val="tx2"/>
                </a:solidFill>
              </a:rPr>
              <a:t>) for </a:t>
            </a:r>
            <a:r>
              <a:rPr lang="sv-SE" dirty="0" err="1">
                <a:solidFill>
                  <a:schemeClr val="tx2"/>
                </a:solidFill>
              </a:rPr>
              <a:t>each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category</a:t>
            </a:r>
            <a:endParaRPr lang="sv-SE" dirty="0">
              <a:solidFill>
                <a:schemeClr val="tx2"/>
              </a:solidFill>
            </a:endParaRPr>
          </a:p>
          <a:p>
            <a:r>
              <a:rPr lang="sv-SE" dirty="0" err="1">
                <a:solidFill>
                  <a:schemeClr val="tx2"/>
                </a:solidFill>
              </a:rPr>
              <a:t>Painting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activity</a:t>
            </a:r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Play </a:t>
            </a:r>
            <a:r>
              <a:rPr lang="sv-SE" dirty="0" err="1">
                <a:solidFill>
                  <a:schemeClr val="tx2"/>
                </a:solidFill>
              </a:rPr>
              <a:t>time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with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teacher</a:t>
            </a:r>
            <a:endParaRPr lang="sv-SE" dirty="0">
              <a:solidFill>
                <a:schemeClr val="tx2"/>
              </a:solidFill>
            </a:endParaRP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Access to </a:t>
            </a:r>
            <a:r>
              <a:rPr lang="sv-SE" dirty="0" err="1">
                <a:solidFill>
                  <a:schemeClr val="tx2"/>
                </a:solidFill>
              </a:rPr>
              <a:t>cards</a:t>
            </a:r>
            <a:r>
              <a:rPr lang="sv-SE" dirty="0">
                <a:solidFill>
                  <a:schemeClr val="tx2"/>
                </a:solidFill>
              </a:rPr>
              <a:t> and </a:t>
            </a:r>
            <a:r>
              <a:rPr lang="sv-SE" dirty="0" err="1">
                <a:solidFill>
                  <a:schemeClr val="tx2"/>
                </a:solidFill>
              </a:rPr>
              <a:t>books</a:t>
            </a:r>
            <a:r>
              <a:rPr lang="sv-SE" dirty="0">
                <a:solidFill>
                  <a:schemeClr val="tx2"/>
                </a:solidFill>
              </a:rPr>
              <a:t> all </a:t>
            </a:r>
            <a:r>
              <a:rPr lang="sv-SE" dirty="0" err="1">
                <a:solidFill>
                  <a:schemeClr val="tx2"/>
                </a:solidFill>
              </a:rPr>
              <a:t>day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8C2B04-816F-4A69-AD28-7ABEF508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96AA0B-E695-48B5-B778-6464C33B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</p:spTree>
    <p:extLst>
      <p:ext uri="{BB962C8B-B14F-4D97-AF65-F5344CB8AC3E}">
        <p14:creationId xmlns:p14="http://schemas.microsoft.com/office/powerpoint/2010/main" val="274983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2D2EE-61B8-4AB8-BBBA-5362D999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50617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RESULTS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5A32CE87-4EBB-437A-9D01-214032C528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3793" y="2173039"/>
          <a:ext cx="6660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4507031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40641306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57342006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469875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683918978"/>
                    </a:ext>
                  </a:extLst>
                </a:gridCol>
              </a:tblGrid>
              <a:tr h="50759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Pretest</a:t>
                      </a:r>
                      <a:endParaRPr lang="sv-SE" dirty="0"/>
                    </a:p>
                    <a:p>
                      <a:r>
                        <a:rPr lang="sv-SE" dirty="0" err="1"/>
                        <a:t>Regognising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Pretest</a:t>
                      </a:r>
                      <a:endParaRPr lang="sv-SE" dirty="0"/>
                    </a:p>
                    <a:p>
                      <a:r>
                        <a:rPr lang="sv-SE" dirty="0" err="1"/>
                        <a:t>Saying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/>
                        <a:t>Postest</a:t>
                      </a:r>
                      <a:endParaRPr lang="sv-SE" dirty="0"/>
                    </a:p>
                    <a:p>
                      <a:r>
                        <a:rPr lang="sv-SE" dirty="0" err="1"/>
                        <a:t>Recognising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Posttest</a:t>
                      </a:r>
                    </a:p>
                    <a:p>
                      <a:r>
                        <a:rPr lang="sv-SE" dirty="0" err="1"/>
                        <a:t>Saying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863059"/>
                  </a:ext>
                </a:extLst>
              </a:tr>
              <a:tr h="686436">
                <a:tc>
                  <a:txBody>
                    <a:bodyPr/>
                    <a:lstStyle/>
                    <a:p>
                      <a:r>
                        <a:rPr lang="sv-SE" dirty="0"/>
                        <a:t>Project </a:t>
                      </a:r>
                      <a:r>
                        <a:rPr lang="sv-SE" dirty="0" err="1"/>
                        <a:t>group</a:t>
                      </a:r>
                      <a:r>
                        <a:rPr lang="sv-SE" dirty="0"/>
                        <a:t> (</a:t>
                      </a:r>
                      <a:r>
                        <a:rPr lang="sv-SE" dirty="0" err="1"/>
                        <a:t>average</a:t>
                      </a:r>
                      <a:r>
                        <a:rPr lang="sv-S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32/40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07154"/>
                  </a:ext>
                </a:extLst>
              </a:tr>
              <a:tr h="686436">
                <a:tc>
                  <a:txBody>
                    <a:bodyPr/>
                    <a:lstStyle/>
                    <a:p>
                      <a:r>
                        <a:rPr lang="sv-SE" dirty="0"/>
                        <a:t>Control </a:t>
                      </a:r>
                      <a:r>
                        <a:rPr lang="sv-SE" dirty="0" err="1"/>
                        <a:t>group</a:t>
                      </a:r>
                      <a:r>
                        <a:rPr lang="sv-SE" dirty="0"/>
                        <a:t> (</a:t>
                      </a:r>
                      <a:r>
                        <a:rPr lang="sv-SE" dirty="0" err="1"/>
                        <a:t>average</a:t>
                      </a:r>
                      <a:r>
                        <a:rPr lang="sv-S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7/40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18/40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15/40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60750"/>
                  </a:ext>
                </a:extLst>
              </a:tr>
            </a:tbl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0DBF47-A877-4FA5-B431-8107E5DD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29BD2-5BC6-48B1-82A9-28EE06BE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Ingrid Engdahl, OMEP VP for Europe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DA8CB84-89E9-43B4-ABDD-228F986FC859}"/>
              </a:ext>
            </a:extLst>
          </p:cNvPr>
          <p:cNvSpPr txBox="1"/>
          <p:nvPr/>
        </p:nvSpPr>
        <p:spPr>
          <a:xfrm>
            <a:off x="1662742" y="5073896"/>
            <a:ext cx="6567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tx2"/>
                </a:solidFill>
              </a:rPr>
              <a:t>Children </a:t>
            </a:r>
            <a:r>
              <a:rPr lang="sv-SE" sz="2400" dirty="0" err="1">
                <a:solidFill>
                  <a:schemeClr val="tx2"/>
                </a:solidFill>
              </a:rPr>
              <a:t>used</a:t>
            </a:r>
            <a:r>
              <a:rPr lang="sv-SE" sz="2400" dirty="0">
                <a:solidFill>
                  <a:schemeClr val="tx2"/>
                </a:solidFill>
              </a:rPr>
              <a:t> the new </a:t>
            </a:r>
            <a:r>
              <a:rPr lang="sv-SE" sz="2400" dirty="0" err="1">
                <a:solidFill>
                  <a:schemeClr val="tx2"/>
                </a:solidFill>
              </a:rPr>
              <a:t>words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while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playing</a:t>
            </a:r>
            <a:r>
              <a:rPr lang="sv-SE" sz="2400" dirty="0">
                <a:solidFill>
                  <a:schemeClr val="tx2"/>
                </a:solidFill>
              </a:rPr>
              <a:t> – </a:t>
            </a:r>
          </a:p>
          <a:p>
            <a:r>
              <a:rPr lang="sv-SE" sz="2400" dirty="0">
                <a:solidFill>
                  <a:schemeClr val="tx2"/>
                </a:solidFill>
              </a:rPr>
              <a:t>new </a:t>
            </a:r>
            <a:r>
              <a:rPr lang="sv-SE" sz="2400" dirty="0" err="1">
                <a:solidFill>
                  <a:schemeClr val="tx2"/>
                </a:solidFill>
              </a:rPr>
              <a:t>friendships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between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children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were</a:t>
            </a:r>
            <a:r>
              <a:rPr lang="sv-SE" sz="2400" dirty="0">
                <a:solidFill>
                  <a:schemeClr val="tx2"/>
                </a:solidFill>
              </a:rPr>
              <a:t> </a:t>
            </a:r>
            <a:r>
              <a:rPr lang="sv-SE" sz="2400" dirty="0" err="1">
                <a:solidFill>
                  <a:schemeClr val="tx2"/>
                </a:solidFill>
              </a:rPr>
              <a:t>developing</a:t>
            </a:r>
            <a:endParaRPr lang="sv-S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4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9692</TotalTime>
  <Words>895</Words>
  <Application>Microsoft Office PowerPoint</Application>
  <PresentationFormat>Předvádění na obrazovce (4:3)</PresentationFormat>
  <Paragraphs>205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等线</vt:lpstr>
      <vt:lpstr>Helvetica Neue</vt:lpstr>
      <vt:lpstr>Palatino</vt:lpstr>
      <vt:lpstr>Palatino Linotype</vt:lpstr>
      <vt:lpstr>Times New Roman</vt:lpstr>
      <vt:lpstr>Verdana</vt:lpstr>
      <vt:lpstr>Wingdings</vt:lpstr>
      <vt:lpstr>Office-tema</vt:lpstr>
      <vt:lpstr>Children’s voice</vt:lpstr>
      <vt:lpstr>Children’s voice</vt:lpstr>
      <vt:lpstr>Practical example</vt:lpstr>
      <vt:lpstr>Methodology</vt:lpstr>
      <vt:lpstr>Material and metods used</vt:lpstr>
      <vt:lpstr>Prezentace aplikace PowerPoint</vt:lpstr>
      <vt:lpstr>Prezentace aplikace PowerPoint</vt:lpstr>
      <vt:lpstr>Material and methods used</vt:lpstr>
      <vt:lpstr>RESULTS</vt:lpstr>
      <vt:lpstr>        Hra a volný čas (článek 31): </vt:lpstr>
      <vt:lpstr>For children, playing is  an important activity in its own right</vt:lpstr>
      <vt:lpstr>Play in education</vt:lpstr>
      <vt:lpstr>Prezentace aplikace PowerPoint</vt:lpstr>
      <vt:lpstr>Adults tend to  underestimate children</vt:lpstr>
      <vt:lpstr>Children  tell about other things</vt:lpstr>
      <vt:lpstr>Prezentace aplikace PowerPoint</vt:lpstr>
      <vt:lpstr>Prezentace aplikace PowerPoint</vt:lpstr>
      <vt:lpstr>Prezentace aplikace PowerPoint</vt:lpstr>
      <vt:lpstr>Re-orienting education and action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Ingrid Engdahl</dc:creator>
  <cp:lastModifiedBy>Milada Rabušicová</cp:lastModifiedBy>
  <cp:revision>127</cp:revision>
  <dcterms:created xsi:type="dcterms:W3CDTF">2019-10-02T14:20:57Z</dcterms:created>
  <dcterms:modified xsi:type="dcterms:W3CDTF">2019-11-13T11:01:54Z</dcterms:modified>
</cp:coreProperties>
</file>